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2140754163" r:id="rId3"/>
    <p:sldId id="522" r:id="rId4"/>
    <p:sldId id="516" r:id="rId5"/>
    <p:sldId id="271" r:id="rId6"/>
    <p:sldId id="594" r:id="rId7"/>
    <p:sldId id="595" r:id="rId8"/>
    <p:sldId id="596" r:id="rId9"/>
    <p:sldId id="597" r:id="rId10"/>
    <p:sldId id="598" r:id="rId11"/>
    <p:sldId id="478" r:id="rId12"/>
    <p:sldId id="600" r:id="rId13"/>
    <p:sldId id="601" r:id="rId14"/>
    <p:sldId id="602" r:id="rId15"/>
    <p:sldId id="603" r:id="rId16"/>
    <p:sldId id="604" r:id="rId17"/>
    <p:sldId id="605" r:id="rId18"/>
    <p:sldId id="607" r:id="rId19"/>
    <p:sldId id="2140754164" r:id="rId20"/>
    <p:sldId id="546" r:id="rId21"/>
    <p:sldId id="609" r:id="rId22"/>
    <p:sldId id="611" r:id="rId23"/>
    <p:sldId id="612" r:id="rId24"/>
    <p:sldId id="613" r:id="rId25"/>
    <p:sldId id="614" r:id="rId26"/>
    <p:sldId id="615" r:id="rId27"/>
    <p:sldId id="616" r:id="rId28"/>
    <p:sldId id="617" r:id="rId29"/>
    <p:sldId id="618" r:id="rId30"/>
    <p:sldId id="619" r:id="rId31"/>
    <p:sldId id="620" r:id="rId32"/>
    <p:sldId id="621" r:id="rId33"/>
    <p:sldId id="622" r:id="rId34"/>
    <p:sldId id="555"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48" userDrawn="1">
          <p15:clr>
            <a:srgbClr val="A4A3A4"/>
          </p15:clr>
        </p15:guide>
        <p15:guide id="2" pos="3840" userDrawn="1">
          <p15:clr>
            <a:srgbClr val="A4A3A4"/>
          </p15:clr>
        </p15:guide>
        <p15:guide id="3" orient="horz" pos="312" userDrawn="1">
          <p15:clr>
            <a:srgbClr val="A4A3A4"/>
          </p15:clr>
        </p15:guide>
        <p15:guide id="4" pos="7312" userDrawn="1">
          <p15:clr>
            <a:srgbClr val="A4A3A4"/>
          </p15:clr>
        </p15:guide>
        <p15:guide id="5" orient="horz" pos="4056" userDrawn="1">
          <p15:clr>
            <a:srgbClr val="A4A3A4"/>
          </p15:clr>
        </p15:guide>
        <p15:guide id="6" pos="3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A71"/>
    <a:srgbClr val="4F220B"/>
    <a:srgbClr val="9B4609"/>
    <a:srgbClr val="E98709"/>
    <a:srgbClr val="D85579"/>
    <a:srgbClr val="95304F"/>
    <a:srgbClr val="BA3C63"/>
    <a:srgbClr val="C15708"/>
    <a:srgbClr val="ABABAB"/>
    <a:srgbClr val="006D3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23" autoAdjust="0"/>
    <p:restoredTop sz="71266" autoAdjust="0"/>
  </p:normalViewPr>
  <p:slideViewPr>
    <p:cSldViewPr snapToGrid="0" snapToObjects="1" showGuides="1">
      <p:cViewPr varScale="1">
        <p:scale>
          <a:sx n="75" d="100"/>
          <a:sy n="75" d="100"/>
        </p:scale>
        <p:origin x="1656" y="66"/>
      </p:cViewPr>
      <p:guideLst>
        <p:guide orient="horz" pos="3648"/>
        <p:guide pos="3840"/>
        <p:guide orient="horz" pos="312"/>
        <p:guide pos="7312"/>
        <p:guide orient="horz" pos="4056"/>
        <p:guide pos="360"/>
      </p:guideLst>
    </p:cSldViewPr>
  </p:slideViewPr>
  <p:outlineViewPr>
    <p:cViewPr>
      <p:scale>
        <a:sx n="33" d="100"/>
        <a:sy n="33" d="100"/>
      </p:scale>
      <p:origin x="0" y="-784"/>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28.jpeg>
</file>

<file path=ppt/media/image29.png>
</file>

<file path=ppt/media/image3.png>
</file>

<file path=ppt/media/image30.jpeg>
</file>

<file path=ppt/media/image31.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0ECC91-7099-9546-9775-79C77D0DA930}" type="datetimeFigureOut">
              <a:rPr lang="en-US" smtClean="0"/>
              <a:t>4/14/2023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B92A93-8262-254D-8F5A-CE19795D22F6}" type="slidenum">
              <a:rPr lang="en-US" smtClean="0"/>
              <a:t>‹#›</a:t>
            </a:fld>
            <a:endParaRPr lang="en-US"/>
          </a:p>
        </p:txBody>
      </p:sp>
    </p:spTree>
    <p:extLst>
      <p:ext uri="{BB962C8B-B14F-4D97-AF65-F5344CB8AC3E}">
        <p14:creationId xmlns:p14="http://schemas.microsoft.com/office/powerpoint/2010/main" val="2662240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Coding Standards, Patterns and Code Reviews session for the Sage 300 application.</a:t>
            </a:r>
          </a:p>
          <a:p>
            <a:endParaRPr lang="en-US" dirty="0"/>
          </a:p>
          <a:p>
            <a:r>
              <a:rPr lang="en-US" dirty="0"/>
              <a:t>I am John Thomas, also known as JT, and I’m the Architect on the Sage 300 product.</a:t>
            </a:r>
          </a:p>
          <a:p>
            <a:endParaRPr lang="en-US" dirty="0"/>
          </a:p>
          <a:p>
            <a:endParaRPr lang="en-US" dirty="0"/>
          </a:p>
          <a:p>
            <a:r>
              <a:rPr lang="en-US" dirty="0"/>
              <a:t>Let’s get started.</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a:t>
            </a:fld>
            <a:endParaRPr lang="en-US"/>
          </a:p>
        </p:txBody>
      </p:sp>
    </p:spTree>
    <p:extLst>
      <p:ext uri="{BB962C8B-B14F-4D97-AF65-F5344CB8AC3E}">
        <p14:creationId xmlns:p14="http://schemas.microsoft.com/office/powerpoint/2010/main" val="1007648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11</a:t>
            </a:fld>
            <a:endParaRPr lang="en-US"/>
          </a:p>
        </p:txBody>
      </p:sp>
    </p:spTree>
    <p:extLst>
      <p:ext uri="{BB962C8B-B14F-4D97-AF65-F5344CB8AC3E}">
        <p14:creationId xmlns:p14="http://schemas.microsoft.com/office/powerpoint/2010/main" val="5870389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Let’s answer some of these questions as we ponder coding patterns.</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12</a:t>
            </a:fld>
            <a:endParaRPr lang="en-US"/>
          </a:p>
        </p:txBody>
      </p:sp>
    </p:spTree>
    <p:extLst>
      <p:ext uri="{BB962C8B-B14F-4D97-AF65-F5344CB8AC3E}">
        <p14:creationId xmlns:p14="http://schemas.microsoft.com/office/powerpoint/2010/main" val="3609165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Consistency, when talking about coding patterns, is important when it comes to conformity in the application. The first two patterns really address what consistency means to a software application. The third, well, is my addition to the definitions.</a:t>
            </a:r>
          </a:p>
          <a:p>
            <a:endParaRPr lang="en-US" dirty="0"/>
          </a:p>
          <a:p>
            <a:r>
              <a:rPr lang="en-US" dirty="0"/>
              <a:t>If we are consistently right, we are creating excellent patterns, using them and not deviating from them. If we use wrong patterns consistently, at least we can readily fix these because we are consistent in that approach. Where it gets murky is where we are inconsistent in our patterns or approach. We then have to research and analyze what is right and what is wrong. This is time consuming and counter-productive.</a:t>
            </a:r>
          </a:p>
          <a:p>
            <a:endParaRPr lang="en-US" dirty="0"/>
          </a:p>
          <a:p>
            <a:r>
              <a:rPr lang="en-US" dirty="0"/>
              <a:t>The best approach to our use of patterns is to not deviate from the accepted patterns and implement them as required.</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13</a:t>
            </a:fld>
            <a:endParaRPr lang="en-US"/>
          </a:p>
        </p:txBody>
      </p:sp>
    </p:spTree>
    <p:extLst>
      <p:ext uri="{BB962C8B-B14F-4D97-AF65-F5344CB8AC3E}">
        <p14:creationId xmlns:p14="http://schemas.microsoft.com/office/powerpoint/2010/main" val="18039036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definitions for what a pattern is when it comes to software.</a:t>
            </a:r>
          </a:p>
          <a:p>
            <a:endParaRPr lang="en-US" dirty="0"/>
          </a:p>
          <a:p>
            <a:r>
              <a:rPr lang="en-US" dirty="0"/>
              <a:t>They are consistent as defined in the previous slide. They are best in practice and are for the benefit of the entire team, not just the application. They are tried and true meaning that they have been reviewed, accepted and implemented. They solve for something that occurs over and over again in an encapsulated and reusable format.</a:t>
            </a:r>
          </a:p>
          <a:p>
            <a:endParaRPr lang="en-US" dirty="0"/>
          </a:p>
          <a:p>
            <a:r>
              <a:rPr lang="en-US" dirty="0"/>
              <a:t>Patterns are important to every software application and are especially true for Sage 300 where we have both internal and external developers.</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14</a:t>
            </a:fld>
            <a:endParaRPr lang="en-US"/>
          </a:p>
        </p:txBody>
      </p:sp>
    </p:spTree>
    <p:extLst>
      <p:ext uri="{BB962C8B-B14F-4D97-AF65-F5344CB8AC3E}">
        <p14:creationId xmlns:p14="http://schemas.microsoft.com/office/powerpoint/2010/main" val="7839167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follow patterns? There is that word consistency again!</a:t>
            </a:r>
          </a:p>
          <a:p>
            <a:endParaRPr lang="en-US" dirty="0"/>
          </a:p>
          <a:p>
            <a:r>
              <a:rPr lang="en-US" dirty="0"/>
              <a:t>As stated in the previous slide, we have both internal and external developers. Patterns allow us to develop software that makes sense for both types of developers. The application is intended to be around for awhile and therefore it makes sense to have the application based upon a code base that is solid, robust and consistent.</a:t>
            </a:r>
          </a:p>
          <a:p>
            <a:endParaRPr lang="en-US" dirty="0"/>
          </a:p>
          <a:p>
            <a:r>
              <a:rPr lang="en-US" dirty="0"/>
              <a:t>Solving a problem more than once is probably the definition of insanity when it comes to software development. Also, multiple patterns that solve the same thing have to be maintained separately and may contain “different” logic. It gets fixed in one area, but the other area may still have an issue. A single, encapsulated pattern does not present this issue. Fix it once and it is fixed.</a:t>
            </a:r>
          </a:p>
          <a:p>
            <a:endParaRPr lang="en-US" dirty="0"/>
          </a:p>
          <a:p>
            <a:r>
              <a:rPr lang="en-US" dirty="0"/>
              <a:t>When it comes to an application the size of Sage 300, a smaller code base means less of an area for things to go wrong.</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15</a:t>
            </a:fld>
            <a:endParaRPr lang="en-US"/>
          </a:p>
        </p:txBody>
      </p:sp>
    </p:spTree>
    <p:extLst>
      <p:ext uri="{BB962C8B-B14F-4D97-AF65-F5344CB8AC3E}">
        <p14:creationId xmlns:p14="http://schemas.microsoft.com/office/powerpoint/2010/main" val="5895311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developers think in patterns or else you would not be in this field or in the job of a developer!</a:t>
            </a:r>
          </a:p>
          <a:p>
            <a:endParaRPr lang="en-US" dirty="0"/>
          </a:p>
          <a:p>
            <a:r>
              <a:rPr lang="en-US" dirty="0"/>
              <a:t>But patterns come easier to some than they do to others. For these developers, it will be a matter of training your brain to think in patterns and you do this by being observant, and by lifting your head when solving an issue and considering if this is a pattern that already exists or should exist in a pattern that can be used by others.</a:t>
            </a:r>
          </a:p>
          <a:p>
            <a:endParaRPr lang="en-US" dirty="0"/>
          </a:p>
          <a:p>
            <a:r>
              <a:rPr lang="en-US" dirty="0"/>
              <a:t>Always consider patterns and always think in patterns.</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16</a:t>
            </a:fld>
            <a:endParaRPr lang="en-US"/>
          </a:p>
        </p:txBody>
      </p:sp>
    </p:spTree>
    <p:extLst>
      <p:ext uri="{BB962C8B-B14F-4D97-AF65-F5344CB8AC3E}">
        <p14:creationId xmlns:p14="http://schemas.microsoft.com/office/powerpoint/2010/main" val="25941924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Sage 300 is not perfect and we have as many weeds in our grass as others. So, multiple patterns may have been introduced that either solve for the same issue or we have faulty patterns.</a:t>
            </a:r>
          </a:p>
          <a:p>
            <a:endParaRPr lang="en-US" dirty="0"/>
          </a:p>
          <a:p>
            <a:r>
              <a:rPr lang="en-US" dirty="0"/>
              <a:t>The first thing we need to do when multiple patterns are detected is to discuss it, not to ignore it. Ignoring the issue only delays it for another day or to be reported by external developers.</a:t>
            </a:r>
          </a:p>
          <a:p>
            <a:endParaRPr lang="en-US" dirty="0"/>
          </a:p>
          <a:p>
            <a:r>
              <a:rPr lang="en-US" dirty="0"/>
              <a:t>We need to understand not only why there are multiple implementations, but to also understand these different patterns. What does one do that the other does not? Does they both solve for the same, but do it differently? If so, which one is better?</a:t>
            </a:r>
          </a:p>
          <a:p>
            <a:endParaRPr lang="en-US" dirty="0"/>
          </a:p>
          <a:p>
            <a:r>
              <a:rPr lang="en-US" dirty="0"/>
              <a:t>Once we have answered these questions, we can tackle as to when it should be addressed? Do we do it now or add it to our Tech Debt to be addressed later? There are numerous reasons why both appropriate – capacity, risk, timing, severity, small window of opportunity, etc.</a:t>
            </a:r>
          </a:p>
          <a:p>
            <a:endParaRPr lang="en-US" dirty="0"/>
          </a:p>
          <a:p>
            <a:endParaRPr lang="en-US" dirty="0"/>
          </a:p>
          <a:p>
            <a:r>
              <a:rPr lang="en-US" dirty="0"/>
              <a:t>We all are responsible for the quality, reliability and stability of the code. We can only do this by being aware of how multiple patterns, bad patterns and redundant code make all of jobs harder in the long run. It is not only a race to the finish line (a sprint), but also a long race (we are in this for the haul).</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17</a:t>
            </a:fld>
            <a:endParaRPr lang="en-US"/>
          </a:p>
        </p:txBody>
      </p:sp>
    </p:spTree>
    <p:extLst>
      <p:ext uri="{BB962C8B-B14F-4D97-AF65-F5344CB8AC3E}">
        <p14:creationId xmlns:p14="http://schemas.microsoft.com/office/powerpoint/2010/main" val="4292036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Sage 300 is not perfect and we have as many weeds in our grass as others. So, multiple patterns may have been introduced that either solve for the same issue or we have faulty patterns.</a:t>
            </a:r>
          </a:p>
          <a:p>
            <a:endParaRPr lang="en-US" dirty="0"/>
          </a:p>
          <a:p>
            <a:r>
              <a:rPr lang="en-US" dirty="0"/>
              <a:t>The first thing we need to do when multiple patterns are detected is to discuss it, not to ignore it. Ignoring the issue only delays it for another day or to be reported by external developers.</a:t>
            </a:r>
          </a:p>
          <a:p>
            <a:endParaRPr lang="en-US" dirty="0"/>
          </a:p>
          <a:p>
            <a:r>
              <a:rPr lang="en-US" dirty="0"/>
              <a:t>We need to understand not only why there are multiple implementations, but to also understand these different patterns. What does one do that the other does not? Does they both solve for the same, but do it differently? If so, which one is better?</a:t>
            </a:r>
          </a:p>
          <a:p>
            <a:endParaRPr lang="en-US" dirty="0"/>
          </a:p>
          <a:p>
            <a:r>
              <a:rPr lang="en-US" dirty="0"/>
              <a:t>Once we have answered these questions, we can tackle as to when it should be addressed? Do we do it now or add it to our Tech Debt to be addressed later? There are numerous reasons why both appropriate – capacity, risk, timing, severity, small window of opportunity, etc.</a:t>
            </a:r>
          </a:p>
          <a:p>
            <a:endParaRPr lang="en-US" dirty="0"/>
          </a:p>
          <a:p>
            <a:endParaRPr lang="en-US" dirty="0"/>
          </a:p>
          <a:p>
            <a:r>
              <a:rPr lang="en-US" dirty="0"/>
              <a:t>We all are responsible for the quality, reliability and stability of the code. We can only do this by being aware of how multiple patterns, bad patterns and redundant code make all of jobs harder in the long run. It is not only a race to the finish line (a sprint), but also a long race (we are in this for the haul).</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18</a:t>
            </a:fld>
            <a:endParaRPr lang="en-US"/>
          </a:p>
        </p:txBody>
      </p:sp>
    </p:spTree>
    <p:extLst>
      <p:ext uri="{BB962C8B-B14F-4D97-AF65-F5344CB8AC3E}">
        <p14:creationId xmlns:p14="http://schemas.microsoft.com/office/powerpoint/2010/main" val="27223676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not a scary or intimidating process. But it is a process that must be reviewed and address some base questions before it is used by whomever needs it throughout the application:</a:t>
            </a:r>
          </a:p>
          <a:p>
            <a:endParaRPr lang="en-US" dirty="0"/>
          </a:p>
          <a:p>
            <a:pPr marL="171450" indent="-171450">
              <a:buFont typeface="Arial" panose="020B0604020202020204" pitchFamily="34" charset="0"/>
              <a:buChar char="•"/>
            </a:pPr>
            <a:r>
              <a:rPr lang="en-US" dirty="0"/>
              <a:t>Will it be used in multiple locations? If not, it will simply be code reviewed as part of the doneness criteria as it will not impact others.</a:t>
            </a:r>
          </a:p>
          <a:p>
            <a:pPr marL="171450" indent="-171450">
              <a:buFont typeface="Arial" panose="020B0604020202020204" pitchFamily="34" charset="0"/>
              <a:buChar char="•"/>
            </a:pPr>
            <a:r>
              <a:rPr lang="en-US" dirty="0"/>
              <a:t>Has it </a:t>
            </a:r>
            <a:r>
              <a:rPr lang="en-US"/>
              <a:t>met all of </a:t>
            </a:r>
            <a:r>
              <a:rPr lang="en-US" dirty="0"/>
              <a:t>the coding standards? It must be tight, meets all of the standards and is solid before it can and should be used in multiple locations</a:t>
            </a:r>
          </a:p>
          <a:p>
            <a:pPr marL="171450" indent="-171450">
              <a:buFont typeface="Arial" panose="020B0604020202020204" pitchFamily="34" charset="0"/>
              <a:buChar char="•"/>
            </a:pPr>
            <a:r>
              <a:rPr lang="en-US" dirty="0"/>
              <a:t>Has it been code reviewed and peer reviewed? This is important as others may have insight as it why it can not be used in multiple locations or multiple scenarios. No silo development!</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It will be reviewed from an architectural perspective and documented. Easy! The documentation part is everyone’s responsibility and not only assists internal developers but is crucial to external developers. Document. Document. Document.</a:t>
            </a:r>
          </a:p>
        </p:txBody>
      </p:sp>
      <p:sp>
        <p:nvSpPr>
          <p:cNvPr id="4" name="Slide Number Placeholder 3"/>
          <p:cNvSpPr>
            <a:spLocks noGrp="1"/>
          </p:cNvSpPr>
          <p:nvPr>
            <p:ph type="sldNum" sz="quarter" idx="5"/>
          </p:nvPr>
        </p:nvSpPr>
        <p:spPr/>
        <p:txBody>
          <a:bodyPr/>
          <a:lstStyle/>
          <a:p>
            <a:fld id="{E1B92A93-8262-254D-8F5A-CE19795D22F6}" type="slidenum">
              <a:rPr lang="en-US" smtClean="0"/>
              <a:t>19</a:t>
            </a:fld>
            <a:endParaRPr lang="en-US"/>
          </a:p>
        </p:txBody>
      </p:sp>
    </p:spTree>
    <p:extLst>
      <p:ext uri="{BB962C8B-B14F-4D97-AF65-F5344CB8AC3E}">
        <p14:creationId xmlns:p14="http://schemas.microsoft.com/office/powerpoint/2010/main" val="42408881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A code review is systematic examination (sometimes referred to as peer review) of computer source code. It is intended to find mistakes overlooked in software development, improving the overall quality of software. </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Code reviews are important for several reasons that we will discuss.</a:t>
            </a:r>
            <a:endParaRPr lang="en-US" b="0" dirty="0"/>
          </a:p>
        </p:txBody>
      </p:sp>
      <p:sp>
        <p:nvSpPr>
          <p:cNvPr id="4" name="Slide Number Placeholder 3"/>
          <p:cNvSpPr>
            <a:spLocks noGrp="1"/>
          </p:cNvSpPr>
          <p:nvPr>
            <p:ph type="sldNum" sz="quarter" idx="5"/>
          </p:nvPr>
        </p:nvSpPr>
        <p:spPr/>
        <p:txBody>
          <a:bodyPr/>
          <a:lstStyle/>
          <a:p>
            <a:fld id="{E1B92A93-8262-254D-8F5A-CE19795D22F6}" type="slidenum">
              <a:rPr lang="en-US" smtClean="0"/>
              <a:t>21</a:t>
            </a:fld>
            <a:endParaRPr lang="en-US"/>
          </a:p>
        </p:txBody>
      </p:sp>
    </p:spTree>
    <p:extLst>
      <p:ext uri="{BB962C8B-B14F-4D97-AF65-F5344CB8AC3E}">
        <p14:creationId xmlns:p14="http://schemas.microsoft.com/office/powerpoint/2010/main" val="1978090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session, we will dive into the Improbability Principle by David Hand, a drill down on why it is important to do it right the first time, coding standards, coding patterns, why code reviews are so important, code reviews and the use of ReSharper.</a:t>
            </a:r>
          </a:p>
          <a:p>
            <a:endParaRPr lang="en-US" dirty="0"/>
          </a:p>
          <a:p>
            <a:r>
              <a:rPr lang="en-US" dirty="0"/>
              <a:t>And questions, suggestions and feedback are valuable. So, please let your voice be heard!</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a:t>
            </a:fld>
            <a:endParaRPr lang="en-US"/>
          </a:p>
        </p:txBody>
      </p:sp>
    </p:spTree>
    <p:extLst>
      <p:ext uri="{BB962C8B-B14F-4D97-AF65-F5344CB8AC3E}">
        <p14:creationId xmlns:p14="http://schemas.microsoft.com/office/powerpoint/2010/main" val="11554971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reviews help ensure developers are “paying attention to the details” and are positive. </a:t>
            </a:r>
          </a:p>
          <a:p>
            <a:endParaRPr lang="en-US" dirty="0"/>
          </a:p>
          <a:p>
            <a:r>
              <a:rPr lang="en-US" dirty="0"/>
              <a:t>They are not meant to intimidate, be negative or even assign a status to a developer. Sure, there will be findings, but these findings are not meant to identify or stereotype a developer.</a:t>
            </a:r>
          </a:p>
          <a:p>
            <a:endParaRPr lang="en-US" dirty="0"/>
          </a:p>
          <a:p>
            <a:r>
              <a:rPr lang="en-US" dirty="0"/>
              <a:t>Repeat findings are a way to identify needed improvement and maybe more attention to detail.</a:t>
            </a:r>
          </a:p>
        </p:txBody>
      </p:sp>
      <p:sp>
        <p:nvSpPr>
          <p:cNvPr id="4" name="Slide Number Placeholder 3"/>
          <p:cNvSpPr>
            <a:spLocks noGrp="1"/>
          </p:cNvSpPr>
          <p:nvPr>
            <p:ph type="sldNum" sz="quarter" idx="5"/>
          </p:nvPr>
        </p:nvSpPr>
        <p:spPr/>
        <p:txBody>
          <a:bodyPr/>
          <a:lstStyle/>
          <a:p>
            <a:fld id="{E1B92A93-8262-254D-8F5A-CE19795D22F6}" type="slidenum">
              <a:rPr lang="en-US" smtClean="0"/>
              <a:t>22</a:t>
            </a:fld>
            <a:endParaRPr lang="en-US"/>
          </a:p>
        </p:txBody>
      </p:sp>
    </p:spTree>
    <p:extLst>
      <p:ext uri="{BB962C8B-B14F-4D97-AF65-F5344CB8AC3E}">
        <p14:creationId xmlns:p14="http://schemas.microsoft.com/office/powerpoint/2010/main" val="10468751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Sage 300 development team follows the Agile Methodology for software development. In this methodology, team members may work on different items within a team and even for different teams.</a:t>
            </a:r>
          </a:p>
          <a:p>
            <a:endParaRPr lang="en-US" dirty="0"/>
          </a:p>
          <a:p>
            <a:r>
              <a:rPr lang="en-US" dirty="0"/>
              <a:t>Therefore, code reviews are a great way to facilitate knowledge across the team and teams within the development group.</a:t>
            </a:r>
          </a:p>
          <a:p>
            <a:endParaRPr lang="en-US" dirty="0"/>
          </a:p>
          <a:p>
            <a:r>
              <a:rPr lang="en-US" dirty="0"/>
              <a:t>Allowing multiple developers to understand the code base is a great learning tool provided by code reviews. You are not just understanding a snippet here and there, but flow and process logic as it relates to the application as a whole.</a:t>
            </a:r>
          </a:p>
        </p:txBody>
      </p:sp>
      <p:sp>
        <p:nvSpPr>
          <p:cNvPr id="4" name="Slide Number Placeholder 3"/>
          <p:cNvSpPr>
            <a:spLocks noGrp="1"/>
          </p:cNvSpPr>
          <p:nvPr>
            <p:ph type="sldNum" sz="quarter" idx="5"/>
          </p:nvPr>
        </p:nvSpPr>
        <p:spPr/>
        <p:txBody>
          <a:bodyPr/>
          <a:lstStyle/>
          <a:p>
            <a:fld id="{E1B92A93-8262-254D-8F5A-CE19795D22F6}" type="slidenum">
              <a:rPr lang="en-US" smtClean="0"/>
              <a:t>23</a:t>
            </a:fld>
            <a:endParaRPr lang="en-US"/>
          </a:p>
        </p:txBody>
      </p:sp>
    </p:spTree>
    <p:extLst>
      <p:ext uri="{BB962C8B-B14F-4D97-AF65-F5344CB8AC3E}">
        <p14:creationId xmlns:p14="http://schemas.microsoft.com/office/powerpoint/2010/main" val="37920191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benefit of code reviews is in the area of estimating. As more developers are familiar with the code base, the joint exercise of performing estimates, SWAGs, can result in more quality estimates made possible by more folks familiar with the requirements and code.</a:t>
            </a:r>
          </a:p>
          <a:p>
            <a:endParaRPr lang="en-US" dirty="0"/>
          </a:p>
          <a:p>
            <a:r>
              <a:rPr lang="en-US" dirty="0"/>
              <a:t>Since team members can be shared across multiple SCRUM teams, this knowledge can be spread to all teams.</a:t>
            </a:r>
          </a:p>
          <a:p>
            <a:endParaRPr lang="en-US" dirty="0"/>
          </a:p>
          <a:p>
            <a:r>
              <a:rPr lang="en-US" dirty="0"/>
              <a:t>Better estimates result in happier management as capacities are planned and expectations met.</a:t>
            </a:r>
          </a:p>
        </p:txBody>
      </p:sp>
      <p:sp>
        <p:nvSpPr>
          <p:cNvPr id="4" name="Slide Number Placeholder 3"/>
          <p:cNvSpPr>
            <a:spLocks noGrp="1"/>
          </p:cNvSpPr>
          <p:nvPr>
            <p:ph type="sldNum" sz="quarter" idx="5"/>
          </p:nvPr>
        </p:nvSpPr>
        <p:spPr/>
        <p:txBody>
          <a:bodyPr/>
          <a:lstStyle/>
          <a:p>
            <a:fld id="{E1B92A93-8262-254D-8F5A-CE19795D22F6}" type="slidenum">
              <a:rPr lang="en-US" smtClean="0"/>
              <a:t>24</a:t>
            </a:fld>
            <a:endParaRPr lang="en-US"/>
          </a:p>
        </p:txBody>
      </p:sp>
    </p:spTree>
    <p:extLst>
      <p:ext uri="{BB962C8B-B14F-4D97-AF65-F5344CB8AC3E}">
        <p14:creationId xmlns:p14="http://schemas.microsoft.com/office/powerpoint/2010/main" val="17478721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is worse than being critical path, especially when you need to take a day off or a vacation or just simply get sick.</a:t>
            </a:r>
          </a:p>
          <a:p>
            <a:endParaRPr lang="en-US" dirty="0"/>
          </a:p>
          <a:p>
            <a:r>
              <a:rPr lang="en-US" dirty="0"/>
              <a:t>Since knowledge is being shared and consumed during the code review process, it minimizes not reduces the critical path issue. It minimizes the effect of having time off as other developers should be able to step in and assist where needed. This is not always ideal as there is probably ramp-up time, learning and other issues that have to be dealt with. </a:t>
            </a:r>
          </a:p>
          <a:p>
            <a:endParaRPr lang="en-US" dirty="0"/>
          </a:p>
          <a:p>
            <a:r>
              <a:rPr lang="en-US" dirty="0"/>
              <a:t>But code reviews can be beneficial in this area.</a:t>
            </a:r>
          </a:p>
        </p:txBody>
      </p:sp>
      <p:sp>
        <p:nvSpPr>
          <p:cNvPr id="4" name="Slide Number Placeholder 3"/>
          <p:cNvSpPr>
            <a:spLocks noGrp="1"/>
          </p:cNvSpPr>
          <p:nvPr>
            <p:ph type="sldNum" sz="quarter" idx="5"/>
          </p:nvPr>
        </p:nvSpPr>
        <p:spPr/>
        <p:txBody>
          <a:bodyPr/>
          <a:lstStyle/>
          <a:p>
            <a:fld id="{E1B92A93-8262-254D-8F5A-CE19795D22F6}" type="slidenum">
              <a:rPr lang="en-US" smtClean="0"/>
              <a:t>25</a:t>
            </a:fld>
            <a:endParaRPr lang="en-US"/>
          </a:p>
        </p:txBody>
      </p:sp>
    </p:spTree>
    <p:extLst>
      <p:ext uri="{BB962C8B-B14F-4D97-AF65-F5344CB8AC3E}">
        <p14:creationId xmlns:p14="http://schemas.microsoft.com/office/powerpoint/2010/main" val="34834246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reviews are a great place for mentoring.</a:t>
            </a:r>
          </a:p>
          <a:p>
            <a:endParaRPr lang="en-US" dirty="0"/>
          </a:p>
          <a:p>
            <a:r>
              <a:rPr lang="en-US" dirty="0"/>
              <a:t>Senior developers or even developers familiar with the code can not only assist new team members in getting up to speed on the standards and patterns, but the code reviewers can also learn more about the code base and code implementations.</a:t>
            </a:r>
          </a:p>
          <a:p>
            <a:endParaRPr lang="en-US" dirty="0"/>
          </a:p>
          <a:p>
            <a:r>
              <a:rPr lang="en-US" dirty="0"/>
              <a:t>This also can be a great place to have conversations about the code:</a:t>
            </a:r>
          </a:p>
          <a:p>
            <a:endParaRPr lang="en-US" dirty="0"/>
          </a:p>
          <a:p>
            <a:pPr marL="171450" indent="-171450">
              <a:buFont typeface="Arial" panose="020B0604020202020204" pitchFamily="34" charset="0"/>
              <a:buChar char="•"/>
            </a:pPr>
            <a:r>
              <a:rPr lang="en-US" dirty="0"/>
              <a:t>Why did you do it this way?</a:t>
            </a:r>
          </a:p>
          <a:p>
            <a:pPr marL="171450" indent="-171450">
              <a:buFont typeface="Arial" panose="020B0604020202020204" pitchFamily="34" charset="0"/>
              <a:buChar char="•"/>
            </a:pPr>
            <a:r>
              <a:rPr lang="en-US" dirty="0"/>
              <a:t>Huh, I did not know you could do that!</a:t>
            </a:r>
          </a:p>
          <a:p>
            <a:pPr marL="171450" indent="-171450">
              <a:buFont typeface="Arial" panose="020B0604020202020204" pitchFamily="34" charset="0"/>
              <a:buChar char="•"/>
            </a:pPr>
            <a:r>
              <a:rPr lang="en-US" dirty="0"/>
              <a:t>I like what you did, but have you tried this…</a:t>
            </a:r>
          </a:p>
          <a:p>
            <a:pPr marL="171450" indent="-171450">
              <a:buFont typeface="Arial" panose="020B0604020202020204" pitchFamily="34" charset="0"/>
              <a:buChar char="•"/>
            </a:pPr>
            <a:r>
              <a:rPr lang="en-US" dirty="0"/>
              <a:t>Etc.</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The developer having their code reviewed and the developer performing the code review are in a great position to help one another out and come out of the process with a better understanding of the code base and application.</a:t>
            </a:r>
          </a:p>
        </p:txBody>
      </p:sp>
      <p:sp>
        <p:nvSpPr>
          <p:cNvPr id="4" name="Slide Number Placeholder 3"/>
          <p:cNvSpPr>
            <a:spLocks noGrp="1"/>
          </p:cNvSpPr>
          <p:nvPr>
            <p:ph type="sldNum" sz="quarter" idx="5"/>
          </p:nvPr>
        </p:nvSpPr>
        <p:spPr/>
        <p:txBody>
          <a:bodyPr/>
          <a:lstStyle/>
          <a:p>
            <a:fld id="{E1B92A93-8262-254D-8F5A-CE19795D22F6}" type="slidenum">
              <a:rPr lang="en-US" smtClean="0"/>
              <a:t>26</a:t>
            </a:fld>
            <a:endParaRPr lang="en-US"/>
          </a:p>
        </p:txBody>
      </p:sp>
    </p:spTree>
    <p:extLst>
      <p:ext uri="{BB962C8B-B14F-4D97-AF65-F5344CB8AC3E}">
        <p14:creationId xmlns:p14="http://schemas.microsoft.com/office/powerpoint/2010/main" val="14110217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Sure, code reviews take time unless it is only a one or 2 line code change. But, they are not a waste of time.</a:t>
            </a:r>
          </a:p>
          <a:p>
            <a:endParaRPr lang="en-US" dirty="0"/>
          </a:p>
          <a:p>
            <a:r>
              <a:rPr lang="en-US" dirty="0"/>
              <a:t>You will get out of them what you put into them. If you do not spend the time to consider why a developer is making the change the made, or how it will impact other modules and screens, or if the change introduced a new pattern or standard, or if existing standards and patterns were followed, then it might be a waste of time. But, the lack of time is a dis-service to the developer and code reviewer. </a:t>
            </a:r>
          </a:p>
          <a:p>
            <a:endParaRPr lang="en-US" dirty="0"/>
          </a:p>
          <a:p>
            <a:r>
              <a:rPr lang="en-US" dirty="0"/>
              <a:t>It is a standard to perform code reviews. They are as important as the code change itself.</a:t>
            </a:r>
          </a:p>
        </p:txBody>
      </p:sp>
      <p:sp>
        <p:nvSpPr>
          <p:cNvPr id="4" name="Slide Number Placeholder 3"/>
          <p:cNvSpPr>
            <a:spLocks noGrp="1"/>
          </p:cNvSpPr>
          <p:nvPr>
            <p:ph type="sldNum" sz="quarter" idx="5"/>
          </p:nvPr>
        </p:nvSpPr>
        <p:spPr/>
        <p:txBody>
          <a:bodyPr/>
          <a:lstStyle/>
          <a:p>
            <a:fld id="{E1B92A93-8262-254D-8F5A-CE19795D22F6}" type="slidenum">
              <a:rPr lang="en-US" smtClean="0"/>
              <a:t>27</a:t>
            </a:fld>
            <a:endParaRPr lang="en-US"/>
          </a:p>
        </p:txBody>
      </p:sp>
    </p:spTree>
    <p:extLst>
      <p:ext uri="{BB962C8B-B14F-4D97-AF65-F5344CB8AC3E}">
        <p14:creationId xmlns:p14="http://schemas.microsoft.com/office/powerpoint/2010/main" val="2847614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the code review process, it is not uncommon to determine that another bug or defect exists either within the code being reviewed or on the periphery.</a:t>
            </a:r>
          </a:p>
          <a:p>
            <a:endParaRPr lang="en-US" dirty="0"/>
          </a:p>
          <a:p>
            <a:r>
              <a:rPr lang="en-US" dirty="0"/>
              <a:t>Once discovered, a bug or defect needs to either be fixed or written up, but it should never be ignored.</a:t>
            </a:r>
          </a:p>
          <a:p>
            <a:endParaRPr lang="en-US" dirty="0"/>
          </a:p>
          <a:p>
            <a:r>
              <a:rPr lang="en-US" dirty="0"/>
              <a:t>The defect can be returned to the developer to be addressed or written up as a defect by either the developer or the code reviewer. Usually, capacity, risk, severity, and input from the Scrum Master, PO and Architect can help make the decision on how to address.</a:t>
            </a:r>
          </a:p>
        </p:txBody>
      </p:sp>
      <p:sp>
        <p:nvSpPr>
          <p:cNvPr id="4" name="Slide Number Placeholder 3"/>
          <p:cNvSpPr>
            <a:spLocks noGrp="1"/>
          </p:cNvSpPr>
          <p:nvPr>
            <p:ph type="sldNum" sz="quarter" idx="5"/>
          </p:nvPr>
        </p:nvSpPr>
        <p:spPr/>
        <p:txBody>
          <a:bodyPr/>
          <a:lstStyle/>
          <a:p>
            <a:fld id="{E1B92A93-8262-254D-8F5A-CE19795D22F6}" type="slidenum">
              <a:rPr lang="en-US" smtClean="0"/>
              <a:t>28</a:t>
            </a:fld>
            <a:endParaRPr lang="en-US"/>
          </a:p>
        </p:txBody>
      </p:sp>
    </p:spTree>
    <p:extLst>
      <p:ext uri="{BB962C8B-B14F-4D97-AF65-F5344CB8AC3E}">
        <p14:creationId xmlns:p14="http://schemas.microsoft.com/office/powerpoint/2010/main" val="41908004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seen in the first slide on code reviews, a code reviewer can look for the expected items: coding standards, coding patterns, addresses issue at hand, etc.</a:t>
            </a:r>
          </a:p>
          <a:p>
            <a:endParaRPr lang="en-US" dirty="0"/>
          </a:p>
          <a:p>
            <a:r>
              <a:rPr lang="en-US" dirty="0"/>
              <a:t>But, the expert code reviewer will ask the hard questions as he or she looks at Performance, Scalability, Security, Maintainability, OOP, Dependency Injection, etc.</a:t>
            </a:r>
          </a:p>
          <a:p>
            <a:endParaRPr lang="en-US" dirty="0"/>
          </a:p>
          <a:p>
            <a:r>
              <a:rPr lang="en-US" dirty="0"/>
              <a:t>We can become better developers by asking these hard questions, by making sure that we address these in our code to be reviewed, by learning from others and by mentoring and teaching others.</a:t>
            </a:r>
          </a:p>
        </p:txBody>
      </p:sp>
      <p:sp>
        <p:nvSpPr>
          <p:cNvPr id="4" name="Slide Number Placeholder 3"/>
          <p:cNvSpPr>
            <a:spLocks noGrp="1"/>
          </p:cNvSpPr>
          <p:nvPr>
            <p:ph type="sldNum" sz="quarter" idx="5"/>
          </p:nvPr>
        </p:nvSpPr>
        <p:spPr/>
        <p:txBody>
          <a:bodyPr/>
          <a:lstStyle/>
          <a:p>
            <a:fld id="{E1B92A93-8262-254D-8F5A-CE19795D22F6}" type="slidenum">
              <a:rPr lang="en-US" smtClean="0"/>
              <a:t>29</a:t>
            </a:fld>
            <a:endParaRPr lang="en-US"/>
          </a:p>
        </p:txBody>
      </p:sp>
    </p:spTree>
    <p:extLst>
      <p:ext uri="{BB962C8B-B14F-4D97-AF65-F5344CB8AC3E}">
        <p14:creationId xmlns:p14="http://schemas.microsoft.com/office/powerpoint/2010/main" val="41366572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every developer’s and code reviewer’s responsibility.</a:t>
            </a:r>
          </a:p>
          <a:p>
            <a:endParaRPr lang="en-US" dirty="0"/>
          </a:p>
          <a:p>
            <a:r>
              <a:rPr lang="en-US" dirty="0"/>
              <a:t>Do not assume that a code reviewer will catch your mistakes and issues. That is what they will do, but that is not their job. Their job is to ensure that you are delivering great, quality code. </a:t>
            </a:r>
          </a:p>
          <a:p>
            <a:endParaRPr lang="en-US" dirty="0"/>
          </a:p>
          <a:p>
            <a:r>
              <a:rPr lang="en-US" dirty="0"/>
              <a:t>Do not assume that a developer will deliver great code just because of their seniority or status. Everyone makes mistakes as we all are human.</a:t>
            </a:r>
          </a:p>
          <a:p>
            <a:endParaRPr lang="en-US" dirty="0"/>
          </a:p>
          <a:p>
            <a:r>
              <a:rPr lang="en-US" dirty="0"/>
              <a:t>Mistakes will happen and therefore the code reviewer is in a great position to catch these.</a:t>
            </a:r>
          </a:p>
          <a:p>
            <a:endParaRPr lang="en-US" dirty="0"/>
          </a:p>
          <a:p>
            <a:r>
              <a:rPr lang="en-US" dirty="0"/>
              <a:t>The developer should strive for nothing to be found by the code reviewer. The code reviewer should strive to find something. Going through the motion is a waste of time. Make the time spent count!</a:t>
            </a:r>
          </a:p>
        </p:txBody>
      </p:sp>
      <p:sp>
        <p:nvSpPr>
          <p:cNvPr id="4" name="Slide Number Placeholder 3"/>
          <p:cNvSpPr>
            <a:spLocks noGrp="1"/>
          </p:cNvSpPr>
          <p:nvPr>
            <p:ph type="sldNum" sz="quarter" idx="5"/>
          </p:nvPr>
        </p:nvSpPr>
        <p:spPr/>
        <p:txBody>
          <a:bodyPr/>
          <a:lstStyle/>
          <a:p>
            <a:fld id="{E1B92A93-8262-254D-8F5A-CE19795D22F6}" type="slidenum">
              <a:rPr lang="en-US" smtClean="0"/>
              <a:t>30</a:t>
            </a:fld>
            <a:endParaRPr lang="en-US"/>
          </a:p>
        </p:txBody>
      </p:sp>
    </p:spTree>
    <p:extLst>
      <p:ext uri="{BB962C8B-B14F-4D97-AF65-F5344CB8AC3E}">
        <p14:creationId xmlns:p14="http://schemas.microsoft.com/office/powerpoint/2010/main" val="28415826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Developers need to understand the standards and patterns to follow. It is equally important for code reviewers to understand these same standards and patterns.</a:t>
            </a:r>
          </a:p>
          <a:p>
            <a:endParaRPr lang="en-US" dirty="0"/>
          </a:p>
          <a:p>
            <a:r>
              <a:rPr lang="en-US" dirty="0"/>
              <a:t>Remember that once a standard or pattern is documented, regardless of our individual preferences, a standard or pattern is meant to be followed. We are not allowed to pick and choose what we want or do not want to adopt.</a:t>
            </a:r>
          </a:p>
          <a:p>
            <a:endParaRPr lang="en-US" dirty="0"/>
          </a:p>
          <a:p>
            <a:r>
              <a:rPr lang="en-US" dirty="0"/>
              <a:t>In the near future, we will look at additional Visual Studio tools to assist with automating standards and, potentially, patterns.</a:t>
            </a:r>
          </a:p>
        </p:txBody>
      </p:sp>
      <p:sp>
        <p:nvSpPr>
          <p:cNvPr id="4" name="Slide Number Placeholder 3"/>
          <p:cNvSpPr>
            <a:spLocks noGrp="1"/>
          </p:cNvSpPr>
          <p:nvPr>
            <p:ph type="sldNum" sz="quarter" idx="5"/>
          </p:nvPr>
        </p:nvSpPr>
        <p:spPr/>
        <p:txBody>
          <a:bodyPr/>
          <a:lstStyle/>
          <a:p>
            <a:fld id="{E1B92A93-8262-254D-8F5A-CE19795D22F6}" type="slidenum">
              <a:rPr lang="en-US" smtClean="0"/>
              <a:t>31</a:t>
            </a:fld>
            <a:endParaRPr lang="en-US"/>
          </a:p>
        </p:txBody>
      </p:sp>
    </p:spTree>
    <p:extLst>
      <p:ext uri="{BB962C8B-B14F-4D97-AF65-F5344CB8AC3E}">
        <p14:creationId xmlns:p14="http://schemas.microsoft.com/office/powerpoint/2010/main" val="35760504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a:t>
            </a:fld>
            <a:endParaRPr lang="en-US"/>
          </a:p>
        </p:txBody>
      </p:sp>
    </p:spTree>
    <p:extLst>
      <p:ext uri="{BB962C8B-B14F-4D97-AF65-F5344CB8AC3E}">
        <p14:creationId xmlns:p14="http://schemas.microsoft.com/office/powerpoint/2010/main" val="376294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Quality first and foremost starts with the developer. It is re-enforced by the code reviewer and code review process.</a:t>
            </a:r>
          </a:p>
          <a:p>
            <a:endParaRPr lang="en-US" dirty="0"/>
          </a:p>
          <a:p>
            <a:r>
              <a:rPr lang="en-US" dirty="0"/>
              <a:t>We can do this!</a:t>
            </a:r>
          </a:p>
        </p:txBody>
      </p:sp>
      <p:sp>
        <p:nvSpPr>
          <p:cNvPr id="4" name="Slide Number Placeholder 3"/>
          <p:cNvSpPr>
            <a:spLocks noGrp="1"/>
          </p:cNvSpPr>
          <p:nvPr>
            <p:ph type="sldNum" sz="quarter" idx="5"/>
          </p:nvPr>
        </p:nvSpPr>
        <p:spPr/>
        <p:txBody>
          <a:bodyPr/>
          <a:lstStyle/>
          <a:p>
            <a:fld id="{E1B92A93-8262-254D-8F5A-CE19795D22F6}" type="slidenum">
              <a:rPr lang="en-US" smtClean="0"/>
              <a:t>32</a:t>
            </a:fld>
            <a:endParaRPr lang="en-US"/>
          </a:p>
        </p:txBody>
      </p:sp>
    </p:spTree>
    <p:extLst>
      <p:ext uri="{BB962C8B-B14F-4D97-AF65-F5344CB8AC3E}">
        <p14:creationId xmlns:p14="http://schemas.microsoft.com/office/powerpoint/2010/main" val="39331396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internal developers, we use GitHub’s Code Review mechanism to perform code reviews on the Sage 300 Web Code. The Sage 300 Desktop does not use GitHub.</a:t>
            </a:r>
          </a:p>
          <a:p>
            <a:endParaRPr lang="en-US" dirty="0"/>
          </a:p>
          <a:p>
            <a:r>
              <a:rPr lang="en-US" b="1" dirty="0"/>
              <a:t>Propose Changes</a:t>
            </a:r>
          </a:p>
          <a:p>
            <a:endParaRPr lang="en-US" dirty="0"/>
          </a:p>
          <a:p>
            <a:r>
              <a:rPr lang="en-US" dirty="0"/>
              <a:t>Better code starts with a Pull Request, a living conversation about changes where you can talk through ideas, assign tasks, discuss details, and conduct reviews.</a:t>
            </a:r>
          </a:p>
          <a:p>
            <a:endParaRPr lang="en-US" dirty="0"/>
          </a:p>
          <a:p>
            <a:r>
              <a:rPr lang="en-US" b="1" dirty="0"/>
              <a:t>Request Reviews</a:t>
            </a:r>
          </a:p>
          <a:p>
            <a:endParaRPr lang="en-US" dirty="0"/>
          </a:p>
          <a:p>
            <a:r>
              <a:rPr lang="en-US" dirty="0"/>
              <a:t>If you’re on the other side of a review, you can request reviews from your peers to get the exact feedback you need. </a:t>
            </a:r>
          </a:p>
          <a:p>
            <a:endParaRPr lang="en-US" dirty="0"/>
          </a:p>
          <a:p>
            <a:r>
              <a:rPr lang="en-US" b="1" dirty="0"/>
              <a:t>See the Difference</a:t>
            </a:r>
          </a:p>
          <a:p>
            <a:endParaRPr lang="en-US" dirty="0"/>
          </a:p>
          <a:p>
            <a:r>
              <a:rPr lang="en-US" dirty="0"/>
              <a:t>Reviews happen faster when you know exactly what’s changed. Diffs compare versions of your source code side by side, highlighting the parts that are new, edited, or deleted. </a:t>
            </a:r>
          </a:p>
          <a:p>
            <a:endParaRPr lang="en-US" dirty="0"/>
          </a:p>
          <a:p>
            <a:r>
              <a:rPr lang="en-US" b="1" dirty="0"/>
              <a:t>Comment in Context</a:t>
            </a:r>
          </a:p>
          <a:p>
            <a:endParaRPr lang="en-US" dirty="0"/>
          </a:p>
          <a:p>
            <a:r>
              <a:rPr lang="en-US" dirty="0"/>
              <a:t>Discussions happen in comment threads, right within your code. Bundle comments into one review, or reply to someone else’s inline to start a conversation.</a:t>
            </a:r>
          </a:p>
          <a:p>
            <a:endParaRPr lang="en-US" dirty="0"/>
          </a:p>
          <a:p>
            <a:r>
              <a:rPr lang="en-US" b="1" dirty="0"/>
              <a:t>Give Clear Feedback</a:t>
            </a:r>
          </a:p>
          <a:p>
            <a:endParaRPr lang="en-US" dirty="0"/>
          </a:p>
          <a:p>
            <a:r>
              <a:rPr lang="en-US" dirty="0"/>
              <a:t>Your teammates shouldn’t have to think too hard about what a thumbs up emoji means. Specify whether your comments are required changes or just a few suggestions. </a:t>
            </a:r>
          </a:p>
          <a:p>
            <a:endParaRPr lang="en-US" dirty="0"/>
          </a:p>
          <a:p>
            <a:r>
              <a:rPr lang="en-US" b="1" dirty="0"/>
              <a:t>Protect Branches</a:t>
            </a:r>
          </a:p>
          <a:p>
            <a:endParaRPr lang="en-US" dirty="0"/>
          </a:p>
          <a:p>
            <a:r>
              <a:rPr lang="en-US" dirty="0"/>
              <a:t>Only merge the highest quality code. You can configure repositories to require status checks, reducing both human error and administrative overhead. </a:t>
            </a:r>
          </a:p>
          <a:p>
            <a:endParaRPr lang="en-US" dirty="0"/>
          </a:p>
          <a:p>
            <a:r>
              <a:rPr lang="en-US" dirty="0"/>
              <a:t>In the Columbus-Documentation repository are a two documents. The first document explains and illustrates the code review procedures when using GitHub. The second document is an Excel spreadsheet that has checklist items for the code review process. The Excel spreadsheet was used in the past when working with Sonata as a tool that was used to review the code and then was attached to a Version One story. This checklist is no longer used in this fashion, but the contents are still valid.</a:t>
            </a:r>
          </a:p>
          <a:p>
            <a:endParaRPr lang="en-US" dirty="0"/>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33</a:t>
            </a:fld>
            <a:endParaRPr lang="en-US"/>
          </a:p>
        </p:txBody>
      </p:sp>
    </p:spTree>
    <p:extLst>
      <p:ext uri="{BB962C8B-B14F-4D97-AF65-F5344CB8AC3E}">
        <p14:creationId xmlns:p14="http://schemas.microsoft.com/office/powerpoint/2010/main" val="4098314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34</a:t>
            </a:fld>
            <a:endParaRPr lang="en-US"/>
          </a:p>
        </p:txBody>
      </p:sp>
    </p:spTree>
    <p:extLst>
      <p:ext uri="{BB962C8B-B14F-4D97-AF65-F5344CB8AC3E}">
        <p14:creationId xmlns:p14="http://schemas.microsoft.com/office/powerpoint/2010/main" val="12278567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Improbability Principle by David Hand states that we think something is incredibly unlikely, when it is actually very likely, perhaps almost certain. So, how does this apply to software development?</a:t>
            </a:r>
          </a:p>
          <a:p>
            <a:endParaRPr lang="en-US" dirty="0"/>
          </a:p>
          <a:p>
            <a:r>
              <a:rPr lang="en-US" dirty="0"/>
              <a:t>Good defensive development skills teach you to code for events that will happen, might happen and even for those that “will never happen”. We need to consider all cases when implementing a solution.</a:t>
            </a:r>
          </a:p>
          <a:p>
            <a:endParaRPr lang="en-US" dirty="0"/>
          </a:p>
          <a:p>
            <a:r>
              <a:rPr lang="en-US" dirty="0"/>
              <a:t>Thinking horizontally means how a solution will affect other areas of the application and not just the current issue being solved for. This means keep your head up and consider the application as a whole as it relates to what is being implemented.</a:t>
            </a:r>
          </a:p>
          <a:p>
            <a:endParaRPr lang="en-US" dirty="0"/>
          </a:p>
          <a:p>
            <a:r>
              <a:rPr lang="en-US" dirty="0"/>
              <a:t> Not all “what if” scenarios need to be coded for, but they do need to be considered! And when does reality meet improbability? It is subjective, but with input from mentors, SMEs (subject matter experts) and experience with the application and code base, the requirement to implement code for improbable scenarios will gain clarity.</a:t>
            </a:r>
          </a:p>
          <a:p>
            <a:endParaRPr lang="en-US" dirty="0"/>
          </a:p>
          <a:p>
            <a:r>
              <a:rPr lang="en-US" dirty="0"/>
              <a:t>It starts with defensive programming and ends with defensive programming.</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4</a:t>
            </a:fld>
            <a:endParaRPr lang="en-US"/>
          </a:p>
        </p:txBody>
      </p:sp>
    </p:spTree>
    <p:extLst>
      <p:ext uri="{BB962C8B-B14F-4D97-AF65-F5344CB8AC3E}">
        <p14:creationId xmlns:p14="http://schemas.microsoft.com/office/powerpoint/2010/main" val="28482626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Aristotle noted, excellence is a habit and not an act. It is something that must be worked at.</a:t>
            </a:r>
          </a:p>
          <a:p>
            <a:endParaRPr lang="en-US" dirty="0"/>
          </a:p>
          <a:p>
            <a:r>
              <a:rPr lang="en-US" dirty="0"/>
              <a:t>Always consider the best possible solution first, not the quickest solution first. That’s how you can do things right instead of doing things over.</a:t>
            </a:r>
          </a:p>
          <a:p>
            <a:endParaRPr lang="en-US" dirty="0"/>
          </a:p>
          <a:p>
            <a:r>
              <a:rPr lang="en-US" dirty="0"/>
              <a:t>By failing to plan, we give ourselves the time to do something over, but do not give ourselves enough time to begin with.</a:t>
            </a:r>
          </a:p>
          <a:p>
            <a:endParaRPr lang="en-US" dirty="0"/>
          </a:p>
          <a:p>
            <a:r>
              <a:rPr lang="en-US" dirty="0"/>
              <a:t>Bad customer experience, bad press, and doing whatever over to get it right are the outcomes of not doing it right the first time.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6</a:t>
            </a:fld>
            <a:endParaRPr lang="en-US"/>
          </a:p>
        </p:txBody>
      </p:sp>
    </p:spTree>
    <p:extLst>
      <p:ext uri="{BB962C8B-B14F-4D97-AF65-F5344CB8AC3E}">
        <p14:creationId xmlns:p14="http://schemas.microsoft.com/office/powerpoint/2010/main" val="1492379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love the quote from CS Lewis!</a:t>
            </a:r>
          </a:p>
          <a:p>
            <a:endParaRPr lang="en-US" dirty="0"/>
          </a:p>
          <a:p>
            <a:r>
              <a:rPr lang="en-US" dirty="0"/>
              <a:t>Not doing it right the first time, whether that be with a tweak or a re-factor or a re-write, it will lead to increased costs.</a:t>
            </a:r>
          </a:p>
          <a:p>
            <a:endParaRPr lang="en-US" dirty="0"/>
          </a:p>
          <a:p>
            <a:r>
              <a:rPr lang="en-US" dirty="0"/>
              <a:t>Not doing it right the first time, whether that be with re-acquiring domain knowledge or scheduling, will require more work in the long run. How much time and effort is it going to take to re-investigate something? This can be very costly and frustrating.</a:t>
            </a:r>
            <a:br>
              <a:rPr lang="en-US" dirty="0"/>
            </a:br>
            <a:endParaRPr lang="en-US" dirty="0"/>
          </a:p>
          <a:p>
            <a:r>
              <a:rPr lang="en-US" dirty="0"/>
              <a:t>Not doing it right the first time will affect customer satisfaction. There are different aspects of customer satisfaction:</a:t>
            </a:r>
          </a:p>
          <a:p>
            <a:pPr marL="171450" indent="-171450">
              <a:buFont typeface="Arial" panose="020B0604020202020204" pitchFamily="34" charset="0"/>
              <a:buChar char="•"/>
            </a:pPr>
            <a:r>
              <a:rPr lang="en-US" dirty="0"/>
              <a:t>Overall – We want “I’m glad I’m using Sage 300 and not I wish I was not using Sage 300”</a:t>
            </a:r>
          </a:p>
          <a:p>
            <a:pPr marL="171450" indent="-171450">
              <a:buFont typeface="Arial" panose="020B0604020202020204" pitchFamily="34" charset="0"/>
              <a:buChar char="•"/>
            </a:pPr>
            <a:r>
              <a:rPr lang="en-US" dirty="0"/>
              <a:t>Loyalty – We want “I’m going to stick with Sage 300 and not I want to replace this Sage 300 solution”</a:t>
            </a:r>
          </a:p>
          <a:p>
            <a:pPr marL="171450" indent="-171450">
              <a:buFont typeface="Arial" panose="020B0604020202020204" pitchFamily="34" charset="0"/>
              <a:buChar char="•"/>
            </a:pPr>
            <a:r>
              <a:rPr lang="en-US" dirty="0"/>
              <a:t>Cognitive – We want “Sage 300 satisfies my needs and not I’m not satisfied with Sage 300”</a:t>
            </a:r>
          </a:p>
          <a:p>
            <a:pPr marL="171450" indent="-171450">
              <a:buFont typeface="Arial" panose="020B0604020202020204" pitchFamily="34" charset="0"/>
              <a:buChar char="•"/>
            </a:pPr>
            <a:r>
              <a:rPr lang="en-US" dirty="0"/>
              <a:t>Behavior – We want “The Sage 300 release is great and not this Sage 300 release stinks”</a:t>
            </a:r>
          </a:p>
          <a:p>
            <a:pPr marL="171450" indent="-171450">
              <a:buFont typeface="Arial" panose="020B0604020202020204" pitchFamily="34" charset="0"/>
              <a:buChar cha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7</a:t>
            </a:fld>
            <a:endParaRPr lang="en-US"/>
          </a:p>
        </p:txBody>
      </p:sp>
    </p:spTree>
    <p:extLst>
      <p:ext uri="{BB962C8B-B14F-4D97-AF65-F5344CB8AC3E}">
        <p14:creationId xmlns:p14="http://schemas.microsoft.com/office/powerpoint/2010/main" val="2586084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Doing things right. Let’s start now!</a:t>
            </a:r>
          </a:p>
          <a:p>
            <a:endParaRPr lang="en-US" dirty="0"/>
          </a:p>
          <a:p>
            <a:r>
              <a:rPr lang="en-US" dirty="0"/>
              <a:t>SWAGs are important as they help to not underestimate or overestimate a project. We need to learn from previous SWAGs, analyze how close to the SWAG the real cost was and refine our SWAGs based upon this analysis.</a:t>
            </a:r>
          </a:p>
          <a:p>
            <a:endParaRPr lang="en-US" dirty="0"/>
          </a:p>
          <a:p>
            <a:r>
              <a:rPr lang="en-US" dirty="0"/>
              <a:t>It is cheaper is the long run to spend the time up front. While circumstances may not let us always develop this way, this is the mindset we need to strive for.</a:t>
            </a:r>
          </a:p>
          <a:p>
            <a:endParaRPr lang="en-US" dirty="0"/>
          </a:p>
          <a:p>
            <a:r>
              <a:rPr lang="en-US" dirty="0"/>
              <a:t>When writing some code, let it be a showcase to other developers. Be proud and not boastful of your work. We have third party developers that get to see our code!</a:t>
            </a:r>
          </a:p>
          <a:p>
            <a:endParaRPr lang="en-US" dirty="0"/>
          </a:p>
          <a:p>
            <a:r>
              <a:rPr lang="en-US" dirty="0"/>
              <a:t>It’s a mindset to do it right and it’s everyone's responsibility too!</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8</a:t>
            </a:fld>
            <a:endParaRPr lang="en-US"/>
          </a:p>
        </p:txBody>
      </p:sp>
    </p:spTree>
    <p:extLst>
      <p:ext uri="{BB962C8B-B14F-4D97-AF65-F5344CB8AC3E}">
        <p14:creationId xmlns:p14="http://schemas.microsoft.com/office/powerpoint/2010/main" val="838087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Sage 300 Web SDK, you will find the Sage 300 Web Screens SDK Coding Standards document. </a:t>
            </a:r>
          </a:p>
          <a:p>
            <a:endParaRPr lang="en-US" dirty="0"/>
          </a:p>
          <a:p>
            <a:r>
              <a:rPr lang="en-US" dirty="0"/>
              <a:t>Any new standards or standards that are to be revised are documented here. </a:t>
            </a:r>
          </a:p>
          <a:p>
            <a:endParaRPr lang="en-US" dirty="0"/>
          </a:p>
          <a:p>
            <a:r>
              <a:rPr lang="en-US" dirty="0"/>
              <a:t>A standard is not a standard until it is documented!!</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9</a:t>
            </a:fld>
            <a:endParaRPr lang="en-US"/>
          </a:p>
        </p:txBody>
      </p:sp>
    </p:spTree>
    <p:extLst>
      <p:ext uri="{BB962C8B-B14F-4D97-AF65-F5344CB8AC3E}">
        <p14:creationId xmlns:p14="http://schemas.microsoft.com/office/powerpoint/2010/main" val="2331534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a:t>
            </a:r>
            <a:r>
              <a:rPr lang="en-US" sz="1200" b="1" i="0" kern="1200" dirty="0">
                <a:solidFill>
                  <a:schemeClr val="tx1"/>
                </a:solidFill>
                <a:effectLst/>
                <a:latin typeface="+mn-lt"/>
                <a:ea typeface="+mn-ea"/>
                <a:cs typeface="+mn-cs"/>
              </a:rPr>
              <a:t>docs/standards </a:t>
            </a:r>
            <a:r>
              <a:rPr lang="en-US" sz="1200" b="0" i="0" kern="1200" dirty="0">
                <a:solidFill>
                  <a:schemeClr val="tx1"/>
                </a:solidFill>
                <a:effectLst/>
                <a:latin typeface="+mn-lt"/>
                <a:ea typeface="+mn-ea"/>
                <a:cs typeface="+mn-cs"/>
              </a:rPr>
              <a:t>folder of the Sage 300 Web SDK contains standards documents that are a required reading before any development begins.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a:t>
            </a:r>
            <a:r>
              <a:rPr lang="en-US" sz="1200" b="1" i="0" kern="1200" dirty="0">
                <a:solidFill>
                  <a:schemeClr val="tx1"/>
                </a:solidFill>
                <a:effectLst/>
                <a:latin typeface="+mn-lt"/>
                <a:ea typeface="+mn-ea"/>
                <a:cs typeface="+mn-cs"/>
              </a:rPr>
              <a:t>All-In-One Code Framework Coding Standards </a:t>
            </a:r>
            <a:r>
              <a:rPr lang="en-US" sz="1200" b="0" i="0" kern="1200" dirty="0">
                <a:solidFill>
                  <a:schemeClr val="tx1"/>
                </a:solidFill>
                <a:effectLst/>
                <a:latin typeface="+mn-lt"/>
                <a:ea typeface="+mn-ea"/>
                <a:cs typeface="+mn-cs"/>
              </a:rPr>
              <a:t>Word document contains standards from a Microsoft perspective. These are the basis for the standards of the web screens and are to be adopted and strictly followed. This is a static document.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a:t>
            </a:r>
            <a:r>
              <a:rPr lang="en-US" sz="1200" b="1" i="0" kern="1200" dirty="0">
                <a:solidFill>
                  <a:schemeClr val="tx1"/>
                </a:solidFill>
                <a:effectLst/>
                <a:latin typeface="+mn-lt"/>
                <a:ea typeface="+mn-ea"/>
                <a:cs typeface="+mn-cs"/>
              </a:rPr>
              <a:t>Sage300SDK_CodingStandards </a:t>
            </a:r>
            <a:r>
              <a:rPr lang="en-US" sz="1200" b="0" i="0" kern="1200" dirty="0">
                <a:solidFill>
                  <a:schemeClr val="tx1"/>
                </a:solidFill>
                <a:effectLst/>
                <a:latin typeface="+mn-lt"/>
                <a:ea typeface="+mn-ea"/>
                <a:cs typeface="+mn-cs"/>
              </a:rPr>
              <a:t>Word document is the Sage 300 supplement to the Microsoft document. The standards in the Sage 300 document may supplement or override the Microsoft standards. Be familiar with these standards as they are the basis for quality code and for code reviews. This folder also contains an HTML and CSS Guide for the web screens, which explains and illustrates the standards to be followed in the Razor Views and Stylesheets.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Standards are meant to be followed, but they can also be challenged. Paradigm shifts take place all of the time in software development. And, standards have to evolve and potentially widen as well. If a new standard or better standard exists, bring this to the Architect and begin a discussion. Standards are the “sandbox” in which internal and external developer are expected to “play” in. If an existing standard has become obsolete, determined to be faulty or a better standard exists, let’s review it, discuss if it can replace or augment the existing standard, and then get it into the Standards document. Being a rebel is playing outside the sandbox. Widening the sandbox with new standards or better standards is smart and dynamic development.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Code reviews are based upon standards and patterns. They are expected to be followed. You could place 5 developers in a room and have potentially 5 different views on a single standard being discussed. This is healthy and normal as it is at times a very subjective process of determining what should and what should not be a standard. But, once the standard is agreed upon (probably not by unanimous consent), it becomes objective. And, regardless whether for or against a particular standard, the expectation is that it will be followed.</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10</a:t>
            </a:fld>
            <a:endParaRPr lang="en-US"/>
          </a:p>
        </p:txBody>
      </p:sp>
    </p:spTree>
    <p:extLst>
      <p:ext uri="{BB962C8B-B14F-4D97-AF65-F5344CB8AC3E}">
        <p14:creationId xmlns:p14="http://schemas.microsoft.com/office/powerpoint/2010/main" val="1259086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ingle photo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DBF7A-0630-3046-AB0B-AA90798E5CF5}"/>
              </a:ext>
            </a:extLst>
          </p:cNvPr>
          <p:cNvSpPr>
            <a:spLocks noGrp="1"/>
          </p:cNvSpPr>
          <p:nvPr>
            <p:ph type="ctrTitle" hasCustomPrompt="1"/>
          </p:nvPr>
        </p:nvSpPr>
        <p:spPr>
          <a:xfrm>
            <a:off x="420624" y="309832"/>
            <a:ext cx="5522976" cy="594360"/>
          </a:xfrm>
        </p:spPr>
        <p:txBody>
          <a:bodyPr anchor="t" anchorCtr="0">
            <a:no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007210F8-5BCD-D840-882A-065B74A9C8A6}"/>
              </a:ext>
            </a:extLst>
          </p:cNvPr>
          <p:cNvSpPr>
            <a:spLocks noGrp="1"/>
          </p:cNvSpPr>
          <p:nvPr>
            <p:ph type="subTitle" idx="1" hasCustomPrompt="1"/>
          </p:nvPr>
        </p:nvSpPr>
        <p:spPr>
          <a:xfrm>
            <a:off x="420623" y="2258568"/>
            <a:ext cx="3820451" cy="1243584"/>
          </a:xfrm>
        </p:spPr>
        <p:txBody>
          <a:bodyPr lIns="0" rIns="0" bIns="0">
            <a:noAutofit/>
          </a:bodyPr>
          <a:lstStyle>
            <a:lvl1pPr marL="0" indent="0" algn="l">
              <a:buNone/>
              <a:defRPr sz="1600" b="1">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Picture Placeholder 9">
            <a:extLst>
              <a:ext uri="{FF2B5EF4-FFF2-40B4-BE49-F238E27FC236}">
                <a16:creationId xmlns:a16="http://schemas.microsoft.com/office/drawing/2014/main" id="{DE10C209-2232-EC46-8B57-AF4A25DD5CA4}"/>
              </a:ext>
            </a:extLst>
          </p:cNvPr>
          <p:cNvSpPr>
            <a:spLocks noGrp="1"/>
          </p:cNvSpPr>
          <p:nvPr>
            <p:ph type="pic" sz="quarter" idx="13"/>
          </p:nvPr>
        </p:nvSpPr>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a:solidFill>
            <a:srgbClr val="CCCCCC">
              <a:alpha val="72170"/>
            </a:srgbClr>
          </a:solidFill>
        </p:spPr>
        <p:txBody>
          <a:bodyPr vert="horz" lIns="0" tIns="45720" rIns="0" bIns="0" rtlCol="0" anchor="ctr" anchorCtr="0">
            <a:noAutofit/>
          </a:bodyPr>
          <a:lstStyle>
            <a:lvl1pPr marL="0" indent="0" algn="ctr">
              <a:buNone/>
              <a:defRPr lang="en-US" sz="1801" dirty="0">
                <a:solidFill>
                  <a:schemeClr val="tx1"/>
                </a:solidFill>
              </a:defRPr>
            </a:lvl1pPr>
          </a:lstStyle>
          <a:p>
            <a:pPr lvl="0" algn="ctr"/>
            <a:r>
              <a:rPr lang="en-US"/>
              <a:t>Click icon to add picture</a:t>
            </a:r>
            <a:endParaRPr lang="en-US" dirty="0"/>
          </a:p>
        </p:txBody>
      </p:sp>
      <p:pic>
        <p:nvPicPr>
          <p:cNvPr id="8" name="Picture 7">
            <a:extLst>
              <a:ext uri="{FF2B5EF4-FFF2-40B4-BE49-F238E27FC236}">
                <a16:creationId xmlns:a16="http://schemas.microsoft.com/office/drawing/2014/main" id="{97F4CD83-135B-2B44-8A2B-2E62A41A0E23}"/>
              </a:ext>
            </a:extLst>
          </p:cNvPr>
          <p:cNvPicPr>
            <a:picLocks noChangeAspect="1"/>
          </p:cNvPicPr>
          <p:nvPr userDrawn="1"/>
        </p:nvPicPr>
        <p:blipFill>
          <a:blip r:embed="rId2"/>
          <a:srcRect/>
          <a:stretch/>
        </p:blipFill>
        <p:spPr>
          <a:xfrm>
            <a:off x="417698" y="6104446"/>
            <a:ext cx="881063" cy="493204"/>
          </a:xfrm>
          <a:prstGeom prst="rect">
            <a:avLst/>
          </a:prstGeom>
        </p:spPr>
      </p:pic>
    </p:spTree>
    <p:extLst>
      <p:ext uri="{BB962C8B-B14F-4D97-AF65-F5344CB8AC3E}">
        <p14:creationId xmlns:p14="http://schemas.microsoft.com/office/powerpoint/2010/main" val="415205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Full Bleed _ BREAKTHROUGH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BD0E68-6BA2-A860-B94F-D1773A48C91B}"/>
              </a:ext>
            </a:extLst>
          </p:cNvPr>
          <p:cNvPicPr>
            <a:picLocks noChangeAspect="1"/>
          </p:cNvPicPr>
          <p:nvPr userDrawn="1"/>
        </p:nvPicPr>
        <p:blipFill rotWithShape="1">
          <a:blip r:embed="rId2"/>
          <a:srcRect l="2590" r="4146"/>
          <a:stretch/>
        </p:blipFill>
        <p:spPr>
          <a:xfrm>
            <a:off x="1593130" y="0"/>
            <a:ext cx="10598870" cy="6392442"/>
          </a:xfrm>
          <a:prstGeom prst="rect">
            <a:avLst/>
          </a:prstGeom>
        </p:spPr>
      </p:pic>
      <p:sp>
        <p:nvSpPr>
          <p:cNvPr id="2" name="Title 1">
            <a:extLst>
              <a:ext uri="{FF2B5EF4-FFF2-40B4-BE49-F238E27FC236}">
                <a16:creationId xmlns:a16="http://schemas.microsoft.com/office/drawing/2014/main" id="{682DBF7A-0630-3046-AB0B-AA90798E5CF5}"/>
              </a:ext>
            </a:extLst>
          </p:cNvPr>
          <p:cNvSpPr>
            <a:spLocks noGrp="1"/>
          </p:cNvSpPr>
          <p:nvPr>
            <p:ph type="ctrTitle" hasCustomPrompt="1"/>
          </p:nvPr>
        </p:nvSpPr>
        <p:spPr>
          <a:xfrm>
            <a:off x="420624" y="309832"/>
            <a:ext cx="5522976" cy="594360"/>
          </a:xfrm>
        </p:spPr>
        <p:txBody>
          <a:bodyPr anchor="t" anchorCtr="0">
            <a:no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007210F8-5BCD-D840-882A-065B74A9C8A6}"/>
              </a:ext>
            </a:extLst>
          </p:cNvPr>
          <p:cNvSpPr>
            <a:spLocks noGrp="1"/>
          </p:cNvSpPr>
          <p:nvPr>
            <p:ph type="subTitle" idx="1" hasCustomPrompt="1"/>
          </p:nvPr>
        </p:nvSpPr>
        <p:spPr>
          <a:xfrm>
            <a:off x="420624" y="2258568"/>
            <a:ext cx="3820450" cy="1243584"/>
          </a:xfrm>
        </p:spPr>
        <p:txBody>
          <a:bodyPr lIns="0" rIns="0" bIns="0">
            <a:noAutofit/>
          </a:bodyPr>
          <a:lstStyle>
            <a:lvl1pPr marL="0" indent="0" algn="l">
              <a:buNone/>
              <a:defRPr sz="1600" b="1">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97F4CD83-135B-2B44-8A2B-2E62A41A0E23}"/>
              </a:ext>
            </a:extLst>
          </p:cNvPr>
          <p:cNvPicPr>
            <a:picLocks noChangeAspect="1"/>
          </p:cNvPicPr>
          <p:nvPr userDrawn="1"/>
        </p:nvPicPr>
        <p:blipFill>
          <a:blip r:embed="rId3"/>
          <a:srcRect/>
          <a:stretch/>
        </p:blipFill>
        <p:spPr>
          <a:xfrm>
            <a:off x="417698" y="6104446"/>
            <a:ext cx="881063" cy="493204"/>
          </a:xfrm>
          <a:prstGeom prst="rect">
            <a:avLst/>
          </a:prstGeom>
        </p:spPr>
      </p:pic>
    </p:spTree>
    <p:extLst>
      <p:ext uri="{BB962C8B-B14F-4D97-AF65-F5344CB8AC3E}">
        <p14:creationId xmlns:p14="http://schemas.microsoft.com/office/powerpoint/2010/main" val="617337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able of Contents + 2 column layou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9725A-F3D9-8D49-923D-D2FB2D166458}"/>
              </a:ext>
            </a:extLst>
          </p:cNvPr>
          <p:cNvSpPr/>
          <p:nvPr userDrawn="1"/>
        </p:nvSpPr>
        <p:spPr>
          <a:xfrm>
            <a:off x="0" y="6211888"/>
            <a:ext cx="12192000" cy="64611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050" b="1" i="0" dirty="0">
              <a:solidFill>
                <a:schemeClr val="bg1"/>
              </a:solidFill>
              <a:latin typeface="Sage Text" panose="02010503040201060103" pitchFamily="2" charset="77"/>
            </a:endParaRPr>
          </a:p>
        </p:txBody>
      </p:sp>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80" y="301486"/>
            <a:ext cx="4427220" cy="594360"/>
          </a:xfrm>
        </p:spPr>
        <p:txBody>
          <a:bodyPr anchor="t" anchorCtr="0">
            <a:noAutofit/>
          </a:bodyPr>
          <a:lstStyle>
            <a:lvl1pPr>
              <a:lnSpc>
                <a:spcPct val="100000"/>
              </a:lnSpc>
              <a:defRPr>
                <a:solidFill>
                  <a:schemeClr val="tx1"/>
                </a:solidFill>
              </a:defRPr>
            </a:lvl1pPr>
          </a:lstStyle>
          <a:p>
            <a:r>
              <a:rPr lang="en-US" dirty="0"/>
              <a:t>Table of contents </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p>
            <a:r>
              <a:rPr lang="en-US"/>
              <a:t>Page </a:t>
            </a:r>
            <a:fld id="{888928BD-9DD5-4B49-B597-3FD2BD4272DD}" type="slidenum">
              <a:rPr smtClean="0"/>
              <a:pPr/>
              <a:t>‹#›</a:t>
            </a:fld>
            <a:endParaRPr dirty="0"/>
          </a:p>
        </p:txBody>
      </p:sp>
      <p:sp>
        <p:nvSpPr>
          <p:cNvPr id="5" name="Text Placeholder 4">
            <a:extLst>
              <a:ext uri="{FF2B5EF4-FFF2-40B4-BE49-F238E27FC236}">
                <a16:creationId xmlns:a16="http://schemas.microsoft.com/office/drawing/2014/main" id="{8FD906B9-1A78-0C47-9042-A290B1CC441D}"/>
              </a:ext>
            </a:extLst>
          </p:cNvPr>
          <p:cNvSpPr>
            <a:spLocks noGrp="1"/>
          </p:cNvSpPr>
          <p:nvPr>
            <p:ph type="body" sz="quarter" idx="11"/>
          </p:nvPr>
        </p:nvSpPr>
        <p:spPr>
          <a:xfrm>
            <a:off x="419100" y="1714500"/>
            <a:ext cx="4968875" cy="3848100"/>
          </a:xfrm>
        </p:spPr>
        <p:txBody>
          <a:bodyPr>
            <a:noAutofit/>
          </a:bodyPr>
          <a:lstStyle>
            <a:lvl1pPr marL="0" indent="0">
              <a:lnSpc>
                <a:spcPct val="100000"/>
              </a:lnSpc>
              <a:spcBef>
                <a:spcPts val="1200"/>
              </a:spcBef>
              <a:spcAft>
                <a:spcPts val="600"/>
              </a:spcAft>
              <a:buNone/>
              <a:defRPr>
                <a:solidFill>
                  <a:schemeClr val="tx1"/>
                </a:solidFill>
              </a:defRPr>
            </a:lvl1pPr>
            <a:lvl2pPr marL="176213" indent="-176213">
              <a:lnSpc>
                <a:spcPct val="100000"/>
              </a:lnSpc>
              <a:spcBef>
                <a:spcPts val="1200"/>
              </a:spcBef>
              <a:spcAft>
                <a:spcPts val="900"/>
              </a:spcAft>
              <a:tabLst/>
              <a:defRPr>
                <a:solidFill>
                  <a:schemeClr val="tx1"/>
                </a:solidFill>
              </a:defRPr>
            </a:lvl2pPr>
            <a:lvl3pPr marL="522288" indent="-179388">
              <a:lnSpc>
                <a:spcPct val="100000"/>
              </a:lnSpc>
              <a:spcBef>
                <a:spcPts val="600"/>
              </a:spcBef>
              <a:tabLst/>
              <a:defRPr>
                <a:solidFill>
                  <a:schemeClr val="tx1"/>
                </a:solidFill>
              </a:defRPr>
            </a:lvl3pPr>
            <a:lvl4pPr marL="858838" indent="-169863">
              <a:lnSpc>
                <a:spcPct val="100000"/>
              </a:lnSpc>
              <a:spcBef>
                <a:spcPts val="1200"/>
              </a:spcBef>
              <a:tabLst/>
              <a:defRPr>
                <a:solidFill>
                  <a:schemeClr val="tx1"/>
                </a:solidFill>
              </a:defRPr>
            </a:lvl4pPr>
            <a:lvl5pPr marL="1203325" indent="-174625">
              <a:lnSpc>
                <a:spcPct val="100000"/>
              </a:lnSpc>
              <a:spcBef>
                <a:spcPts val="1200"/>
              </a:spcBef>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a:extLst>
              <a:ext uri="{FF2B5EF4-FFF2-40B4-BE49-F238E27FC236}">
                <a16:creationId xmlns:a16="http://schemas.microsoft.com/office/drawing/2014/main" id="{4F256E42-E60E-7E4F-8041-0B1642303B41}"/>
              </a:ext>
            </a:extLst>
          </p:cNvPr>
          <p:cNvSpPr>
            <a:spLocks noGrp="1"/>
          </p:cNvSpPr>
          <p:nvPr>
            <p:ph type="body" sz="quarter" idx="12" hasCustomPrompt="1"/>
          </p:nvPr>
        </p:nvSpPr>
        <p:spPr>
          <a:xfrm>
            <a:off x="6254750" y="1714500"/>
            <a:ext cx="2679192" cy="987552"/>
          </a:xfrm>
        </p:spPr>
        <p:txBody>
          <a:bodyPr>
            <a:noAutofit/>
          </a:bodyPr>
          <a:lstStyle>
            <a:lvl1pPr marL="0" indent="0">
              <a:lnSpc>
                <a:spcPct val="100000"/>
              </a:lnSpc>
              <a:spcBef>
                <a:spcPts val="0"/>
              </a:spcBef>
              <a:buNone/>
              <a:defRPr sz="2000" b="1">
                <a:solidFill>
                  <a:schemeClr val="tx2">
                    <a:lumMod val="75000"/>
                  </a:schemeClr>
                </a:solidFill>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p:txBody>
      </p:sp>
      <p:sp>
        <p:nvSpPr>
          <p:cNvPr id="8" name="Text Placeholder 6">
            <a:extLst>
              <a:ext uri="{FF2B5EF4-FFF2-40B4-BE49-F238E27FC236}">
                <a16:creationId xmlns:a16="http://schemas.microsoft.com/office/drawing/2014/main" id="{49367204-50A7-B344-846F-A75814882866}"/>
              </a:ext>
            </a:extLst>
          </p:cNvPr>
          <p:cNvSpPr>
            <a:spLocks noGrp="1"/>
          </p:cNvSpPr>
          <p:nvPr>
            <p:ph type="body" sz="quarter" idx="13" hasCustomPrompt="1"/>
          </p:nvPr>
        </p:nvSpPr>
        <p:spPr>
          <a:xfrm>
            <a:off x="9093708" y="1714500"/>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sp>
        <p:nvSpPr>
          <p:cNvPr id="9" name="Text Placeholder 6">
            <a:extLst>
              <a:ext uri="{FF2B5EF4-FFF2-40B4-BE49-F238E27FC236}">
                <a16:creationId xmlns:a16="http://schemas.microsoft.com/office/drawing/2014/main" id="{6443E19D-1EC0-9F42-8074-41EAC773D74F}"/>
              </a:ext>
            </a:extLst>
          </p:cNvPr>
          <p:cNvSpPr>
            <a:spLocks noGrp="1"/>
          </p:cNvSpPr>
          <p:nvPr>
            <p:ph type="body" sz="quarter" idx="14" hasCustomPrompt="1"/>
          </p:nvPr>
        </p:nvSpPr>
        <p:spPr>
          <a:xfrm>
            <a:off x="6254750" y="2935225"/>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sp>
        <p:nvSpPr>
          <p:cNvPr id="10" name="Text Placeholder 6">
            <a:extLst>
              <a:ext uri="{FF2B5EF4-FFF2-40B4-BE49-F238E27FC236}">
                <a16:creationId xmlns:a16="http://schemas.microsoft.com/office/drawing/2014/main" id="{3266FEAE-5405-5B4A-96C7-7E534DF9F140}"/>
              </a:ext>
            </a:extLst>
          </p:cNvPr>
          <p:cNvSpPr>
            <a:spLocks noGrp="1"/>
          </p:cNvSpPr>
          <p:nvPr>
            <p:ph type="body" sz="quarter" idx="15" hasCustomPrompt="1"/>
          </p:nvPr>
        </p:nvSpPr>
        <p:spPr>
          <a:xfrm>
            <a:off x="9093708" y="2935225"/>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sp>
        <p:nvSpPr>
          <p:cNvPr id="11" name="Text Placeholder 6">
            <a:extLst>
              <a:ext uri="{FF2B5EF4-FFF2-40B4-BE49-F238E27FC236}">
                <a16:creationId xmlns:a16="http://schemas.microsoft.com/office/drawing/2014/main" id="{1F6E8D08-B039-0241-BDA0-7B97F4463F02}"/>
              </a:ext>
            </a:extLst>
          </p:cNvPr>
          <p:cNvSpPr>
            <a:spLocks noGrp="1"/>
          </p:cNvSpPr>
          <p:nvPr>
            <p:ph type="body" sz="quarter" idx="16" hasCustomPrompt="1"/>
          </p:nvPr>
        </p:nvSpPr>
        <p:spPr>
          <a:xfrm>
            <a:off x="6254750" y="4155949"/>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sp>
        <p:nvSpPr>
          <p:cNvPr id="12" name="Text Placeholder 6">
            <a:extLst>
              <a:ext uri="{FF2B5EF4-FFF2-40B4-BE49-F238E27FC236}">
                <a16:creationId xmlns:a16="http://schemas.microsoft.com/office/drawing/2014/main" id="{6C8D4DBE-1AA5-794B-99CD-CF8A31C27AC4}"/>
              </a:ext>
            </a:extLst>
          </p:cNvPr>
          <p:cNvSpPr>
            <a:spLocks noGrp="1"/>
          </p:cNvSpPr>
          <p:nvPr>
            <p:ph type="body" sz="quarter" idx="17" hasCustomPrompt="1"/>
          </p:nvPr>
        </p:nvSpPr>
        <p:spPr>
          <a:xfrm>
            <a:off x="9093708" y="4155949"/>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pic>
        <p:nvPicPr>
          <p:cNvPr id="14" name="Picture 13">
            <a:extLst>
              <a:ext uri="{FF2B5EF4-FFF2-40B4-BE49-F238E27FC236}">
                <a16:creationId xmlns:a16="http://schemas.microsoft.com/office/drawing/2014/main" id="{C157FB6E-BA79-B84F-B034-AC5DAD8FA030}"/>
              </a:ext>
            </a:extLst>
          </p:cNvPr>
          <p:cNvPicPr>
            <a:picLocks noChangeAspect="1"/>
          </p:cNvPicPr>
          <p:nvPr userDrawn="1"/>
        </p:nvPicPr>
        <p:blipFill>
          <a:blip r:embed="rId2"/>
          <a:srcRect/>
          <a:stretch/>
        </p:blipFill>
        <p:spPr>
          <a:xfrm>
            <a:off x="417698" y="6364150"/>
            <a:ext cx="597151" cy="334275"/>
          </a:xfrm>
          <a:prstGeom prst="rect">
            <a:avLst/>
          </a:prstGeom>
        </p:spPr>
      </p:pic>
      <p:sp>
        <p:nvSpPr>
          <p:cNvPr id="4" name="TextBox 3">
            <a:extLst>
              <a:ext uri="{FF2B5EF4-FFF2-40B4-BE49-F238E27FC236}">
                <a16:creationId xmlns:a16="http://schemas.microsoft.com/office/drawing/2014/main" id="{CAD485AB-300C-1579-7761-3A9C9255D3E3}"/>
              </a:ext>
            </a:extLst>
          </p:cNvPr>
          <p:cNvSpPr txBox="1"/>
          <p:nvPr userDrawn="1"/>
        </p:nvSpPr>
        <p:spPr>
          <a:xfrm>
            <a:off x="4495384" y="6431000"/>
            <a:ext cx="3201234" cy="230832"/>
          </a:xfrm>
          <a:prstGeom prst="rect">
            <a:avLst/>
          </a:prstGeom>
          <a:noFill/>
        </p:spPr>
        <p:txBody>
          <a:bodyPr wrap="square" lIns="0" rIns="0" rtlCol="0" anchor="b" anchorCtr="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2023 The Sage Group plc, or its licensors. All rights reserved.</a:t>
            </a:r>
          </a:p>
        </p:txBody>
      </p:sp>
    </p:spTree>
    <p:extLst>
      <p:ext uri="{BB962C8B-B14F-4D97-AF65-F5344CB8AC3E}">
        <p14:creationId xmlns:p14="http://schemas.microsoft.com/office/powerpoint/2010/main" val="26810283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Title and sub-title only layou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9725A-F3D9-8D49-923D-D2FB2D166458}"/>
              </a:ext>
            </a:extLst>
          </p:cNvPr>
          <p:cNvSpPr/>
          <p:nvPr userDrawn="1"/>
        </p:nvSpPr>
        <p:spPr>
          <a:xfrm>
            <a:off x="0" y="6211888"/>
            <a:ext cx="12192000" cy="64611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050" b="1" i="0" dirty="0">
              <a:solidFill>
                <a:schemeClr val="bg1"/>
              </a:solidFill>
              <a:latin typeface="Sage Text" panose="02010503040201060103" pitchFamily="2" charset="77"/>
            </a:endParaRPr>
          </a:p>
        </p:txBody>
      </p:sp>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79" y="301486"/>
            <a:ext cx="11353799" cy="594360"/>
          </a:xfrm>
        </p:spPr>
        <p:txBody>
          <a:bodyPr anchor="t" anchorCtr="0"/>
          <a:lstStyle>
            <a:lvl1pPr>
              <a:lnSpc>
                <a:spcPct val="100000"/>
              </a:lnSpc>
              <a:defRPr>
                <a:solidFill>
                  <a:schemeClr val="tx1"/>
                </a:solidFill>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p>
            <a:r>
              <a:rPr lang="en-US"/>
              <a:t>Page </a:t>
            </a:r>
            <a:fld id="{888928BD-9DD5-4B49-B597-3FD2BD4272DD}" type="slidenum">
              <a:rPr smtClean="0"/>
              <a:pPr/>
              <a:t>‹#›</a:t>
            </a:fld>
            <a:endParaRPr dirty="0"/>
          </a:p>
        </p:txBody>
      </p:sp>
      <p:pic>
        <p:nvPicPr>
          <p:cNvPr id="14" name="Picture 13">
            <a:extLst>
              <a:ext uri="{FF2B5EF4-FFF2-40B4-BE49-F238E27FC236}">
                <a16:creationId xmlns:a16="http://schemas.microsoft.com/office/drawing/2014/main" id="{C157FB6E-BA79-B84F-B034-AC5DAD8FA030}"/>
              </a:ext>
            </a:extLst>
          </p:cNvPr>
          <p:cNvPicPr>
            <a:picLocks noChangeAspect="1"/>
          </p:cNvPicPr>
          <p:nvPr userDrawn="1"/>
        </p:nvPicPr>
        <p:blipFill>
          <a:blip r:embed="rId2"/>
          <a:srcRect/>
          <a:stretch/>
        </p:blipFill>
        <p:spPr>
          <a:xfrm>
            <a:off x="417698" y="6364150"/>
            <a:ext cx="597151" cy="334275"/>
          </a:xfrm>
          <a:prstGeom prst="rect">
            <a:avLst/>
          </a:prstGeom>
        </p:spPr>
      </p:pic>
      <p:sp>
        <p:nvSpPr>
          <p:cNvPr id="6" name="Text Placeholder 5">
            <a:extLst>
              <a:ext uri="{FF2B5EF4-FFF2-40B4-BE49-F238E27FC236}">
                <a16:creationId xmlns:a16="http://schemas.microsoft.com/office/drawing/2014/main" id="{F1E7FD49-05EC-C04E-87AA-DAE7AFCD5D10}"/>
              </a:ext>
            </a:extLst>
          </p:cNvPr>
          <p:cNvSpPr>
            <a:spLocks noGrp="1"/>
          </p:cNvSpPr>
          <p:nvPr>
            <p:ph type="body" sz="quarter" idx="12" hasCustomPrompt="1"/>
          </p:nvPr>
        </p:nvSpPr>
        <p:spPr>
          <a:xfrm>
            <a:off x="419098" y="1138680"/>
            <a:ext cx="11346180" cy="438912"/>
          </a:xfrm>
        </p:spPr>
        <p:txBody>
          <a:bodyPr>
            <a:noAutofit/>
          </a:bodyPr>
          <a:lstStyle>
            <a:lvl1pPr marL="0" indent="0">
              <a:buNone/>
              <a:defRPr b="1">
                <a:solidFill>
                  <a:schemeClr val="tx2">
                    <a:lumMod val="75000"/>
                  </a:schemeClr>
                </a:solidFill>
              </a:defRPr>
            </a:lvl1pPr>
            <a:lvl2pPr marL="0" indent="0">
              <a:buNone/>
              <a:defRPr b="1">
                <a:solidFill>
                  <a:schemeClr val="accent1"/>
                </a:solidFill>
              </a:defRPr>
            </a:lvl2pPr>
            <a:lvl3pPr marL="342900" indent="0">
              <a:buNone/>
              <a:defRPr b="1">
                <a:solidFill>
                  <a:schemeClr val="accent1"/>
                </a:solidFill>
              </a:defRPr>
            </a:lvl3pPr>
            <a:lvl4pPr marL="688975" indent="0">
              <a:buNone/>
              <a:defRPr b="1">
                <a:solidFill>
                  <a:schemeClr val="accent1"/>
                </a:solidFill>
              </a:defRPr>
            </a:lvl4pPr>
            <a:lvl5pPr marL="1028700" indent="0">
              <a:buNone/>
              <a:defRPr b="1">
                <a:solidFill>
                  <a:schemeClr val="accent1"/>
                </a:solidFill>
              </a:defRPr>
            </a:lvl5pPr>
          </a:lstStyle>
          <a:p>
            <a:pPr lvl="0"/>
            <a:r>
              <a:rPr lang="en-US" dirty="0"/>
              <a:t>Click to edit master text styles</a:t>
            </a:r>
          </a:p>
        </p:txBody>
      </p:sp>
      <p:sp>
        <p:nvSpPr>
          <p:cNvPr id="4" name="TextBox 3">
            <a:extLst>
              <a:ext uri="{FF2B5EF4-FFF2-40B4-BE49-F238E27FC236}">
                <a16:creationId xmlns:a16="http://schemas.microsoft.com/office/drawing/2014/main" id="{6A0DCEC2-2741-BF1F-EFA6-083D9C870AF4}"/>
              </a:ext>
            </a:extLst>
          </p:cNvPr>
          <p:cNvSpPr txBox="1"/>
          <p:nvPr userDrawn="1"/>
        </p:nvSpPr>
        <p:spPr>
          <a:xfrm>
            <a:off x="4495384" y="6431000"/>
            <a:ext cx="3201234" cy="230832"/>
          </a:xfrm>
          <a:prstGeom prst="rect">
            <a:avLst/>
          </a:prstGeom>
          <a:noFill/>
        </p:spPr>
        <p:txBody>
          <a:bodyPr wrap="square" lIns="0" rIns="0" rtlCol="0" anchor="b" anchorCtr="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2023 The Sage Group plc, or its licensors. All rights reserved.</a:t>
            </a:r>
          </a:p>
        </p:txBody>
      </p:sp>
    </p:spTree>
    <p:extLst>
      <p:ext uri="{BB962C8B-B14F-4D97-AF65-F5344CB8AC3E}">
        <p14:creationId xmlns:p14="http://schemas.microsoft.com/office/powerpoint/2010/main" val="1126673970"/>
      </p:ext>
    </p:extLst>
  </p:cSld>
  <p:clrMapOvr>
    <a:masterClrMapping/>
  </p:clrMapOvr>
  <p:extLst>
    <p:ext uri="{DCECCB84-F9BA-43D5-87BE-67443E8EF086}">
      <p15:sldGuideLst xmlns:p15="http://schemas.microsoft.com/office/powerpoint/2012/main">
        <p15:guide id="1" orient="horz" pos="9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Section divider - LEAP">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26DCC7-59E0-7616-FCC5-20B9159CA481}"/>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25222E4-533E-0D4B-9C58-470758CF1239}"/>
              </a:ext>
            </a:extLst>
          </p:cNvPr>
          <p:cNvSpPr>
            <a:spLocks noGrp="1"/>
          </p:cNvSpPr>
          <p:nvPr>
            <p:ph type="title" hasCustomPrompt="1"/>
          </p:nvPr>
        </p:nvSpPr>
        <p:spPr>
          <a:xfrm>
            <a:off x="411480" y="356401"/>
            <a:ext cx="5532120" cy="594360"/>
          </a:xfrm>
        </p:spPr>
        <p:txBody>
          <a:bodyPr/>
          <a:lstStyle/>
          <a:p>
            <a:r>
              <a:rPr lang="en-US" dirty="0"/>
              <a:t>Section divider page</a:t>
            </a:r>
          </a:p>
        </p:txBody>
      </p:sp>
    </p:spTree>
    <p:extLst>
      <p:ext uri="{BB962C8B-B14F-4D97-AF65-F5344CB8AC3E}">
        <p14:creationId xmlns:p14="http://schemas.microsoft.com/office/powerpoint/2010/main" val="426074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4_Section divider - FLUI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502574-3EE8-0A64-62F6-11D212434AE8}"/>
              </a:ext>
            </a:extLst>
          </p:cNvPr>
          <p:cNvPicPr>
            <a:picLocks noChangeAspect="1"/>
          </p:cNvPicPr>
          <p:nvPr userDrawn="1"/>
        </p:nvPicPr>
        <p:blipFill rotWithShape="1">
          <a:blip r:embed="rId2"/>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25222E4-533E-0D4B-9C58-470758CF1239}"/>
              </a:ext>
            </a:extLst>
          </p:cNvPr>
          <p:cNvSpPr>
            <a:spLocks noGrp="1"/>
          </p:cNvSpPr>
          <p:nvPr>
            <p:ph type="title" hasCustomPrompt="1"/>
          </p:nvPr>
        </p:nvSpPr>
        <p:spPr>
          <a:xfrm>
            <a:off x="411480" y="356401"/>
            <a:ext cx="5532120" cy="594360"/>
          </a:xfrm>
        </p:spPr>
        <p:txBody>
          <a:bodyPr/>
          <a:lstStyle/>
          <a:p>
            <a:r>
              <a:rPr lang="en-US" dirty="0"/>
              <a:t>Section divider page</a:t>
            </a:r>
          </a:p>
        </p:txBody>
      </p:sp>
    </p:spTree>
    <p:extLst>
      <p:ext uri="{BB962C8B-B14F-4D97-AF65-F5344CB8AC3E}">
        <p14:creationId xmlns:p14="http://schemas.microsoft.com/office/powerpoint/2010/main" val="8413392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5_Section divider - UNSTOPPABL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A2F28B-845B-229B-9C15-2F5971DC6BD5}"/>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25222E4-533E-0D4B-9C58-470758CF1239}"/>
              </a:ext>
            </a:extLst>
          </p:cNvPr>
          <p:cNvSpPr>
            <a:spLocks noGrp="1"/>
          </p:cNvSpPr>
          <p:nvPr>
            <p:ph type="title" hasCustomPrompt="1"/>
          </p:nvPr>
        </p:nvSpPr>
        <p:spPr>
          <a:xfrm>
            <a:off x="411480" y="356401"/>
            <a:ext cx="5532120" cy="594360"/>
          </a:xfrm>
        </p:spPr>
        <p:txBody>
          <a:bodyPr/>
          <a:lstStyle/>
          <a:p>
            <a:r>
              <a:rPr lang="en-US" dirty="0"/>
              <a:t>Section divider page</a:t>
            </a:r>
          </a:p>
        </p:txBody>
      </p:sp>
    </p:spTree>
    <p:extLst>
      <p:ext uri="{BB962C8B-B14F-4D97-AF65-F5344CB8AC3E}">
        <p14:creationId xmlns:p14="http://schemas.microsoft.com/office/powerpoint/2010/main" val="3395354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End slide Hero_S_Symbol Handshak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95D66-11C8-6647-8537-B75B474DD1A5}"/>
              </a:ext>
            </a:extLst>
          </p:cNvPr>
          <p:cNvSpPr>
            <a:spLocks noGrp="1"/>
          </p:cNvSpPr>
          <p:nvPr>
            <p:ph type="title" hasCustomPrompt="1"/>
          </p:nvPr>
        </p:nvSpPr>
        <p:spPr>
          <a:xfrm>
            <a:off x="3311652" y="6028161"/>
            <a:ext cx="5568696" cy="594360"/>
          </a:xfrm>
        </p:spPr>
        <p:txBody>
          <a:bodyPr anchor="ctr" anchorCtr="0"/>
          <a:lstStyle>
            <a:lvl1pPr algn="ctr">
              <a:defRPr sz="2800"/>
            </a:lvl1pPr>
          </a:lstStyle>
          <a:p>
            <a:r>
              <a:rPr lang="en-US" dirty="0"/>
              <a:t>End slide</a:t>
            </a:r>
          </a:p>
        </p:txBody>
      </p:sp>
      <p:pic>
        <p:nvPicPr>
          <p:cNvPr id="4" name="Picture 3">
            <a:extLst>
              <a:ext uri="{FF2B5EF4-FFF2-40B4-BE49-F238E27FC236}">
                <a16:creationId xmlns:a16="http://schemas.microsoft.com/office/drawing/2014/main" id="{BAB36327-468E-2848-BC8A-8AFD4F423200}"/>
              </a:ext>
            </a:extLst>
          </p:cNvPr>
          <p:cNvPicPr>
            <a:picLocks noChangeAspect="1"/>
          </p:cNvPicPr>
          <p:nvPr userDrawn="1"/>
        </p:nvPicPr>
        <p:blipFill>
          <a:blip r:embed="rId2"/>
          <a:srcRect/>
          <a:stretch/>
        </p:blipFill>
        <p:spPr>
          <a:xfrm>
            <a:off x="414560" y="6104446"/>
            <a:ext cx="881063" cy="493204"/>
          </a:xfrm>
          <a:prstGeom prst="rect">
            <a:avLst/>
          </a:prstGeom>
        </p:spPr>
      </p:pic>
      <p:sp>
        <p:nvSpPr>
          <p:cNvPr id="5" name="TextBox 4">
            <a:extLst>
              <a:ext uri="{FF2B5EF4-FFF2-40B4-BE49-F238E27FC236}">
                <a16:creationId xmlns:a16="http://schemas.microsoft.com/office/drawing/2014/main" id="{28329689-EA49-7C4C-BF3C-7F760C953082}"/>
              </a:ext>
            </a:extLst>
          </p:cNvPr>
          <p:cNvSpPr txBox="1"/>
          <p:nvPr userDrawn="1"/>
        </p:nvSpPr>
        <p:spPr>
          <a:xfrm>
            <a:off x="9093200" y="6130925"/>
            <a:ext cx="2679700" cy="491596"/>
          </a:xfrm>
          <a:prstGeom prst="rect">
            <a:avLst/>
          </a:prstGeom>
          <a:noFill/>
        </p:spPr>
        <p:txBody>
          <a:bodyPr wrap="square" lIns="0" tIns="0" rIns="0" bIns="0" rtlCol="0" anchor="ctr" anchorCtr="0">
            <a:noAutofit/>
          </a:bodyPr>
          <a:lstStyle/>
          <a:p>
            <a:pPr algn="r"/>
            <a:r>
              <a:rPr lang="en-US" sz="700" b="0" i="0" dirty="0">
                <a:solidFill>
                  <a:schemeClr val="tx2"/>
                </a:solidFill>
                <a:latin typeface="Sage Text" panose="02010503040201060103" pitchFamily="2" charset="77"/>
              </a:rPr>
              <a:t>© 2023 The Sage Group plc or its licensors. All rights reserved. Sage, Sage logos, and Sage product and service names mentioned herein are the trademarks of Sage Global Services Limited or its licensors. All other trademarks are the property of their respective owners.</a:t>
            </a:r>
          </a:p>
        </p:txBody>
      </p:sp>
      <p:pic>
        <p:nvPicPr>
          <p:cNvPr id="7" name="Picture 6">
            <a:extLst>
              <a:ext uri="{FF2B5EF4-FFF2-40B4-BE49-F238E27FC236}">
                <a16:creationId xmlns:a16="http://schemas.microsoft.com/office/drawing/2014/main" id="{AD408D42-1C4C-EF8B-466E-E670309E1C89}"/>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l="36186" r="34325"/>
          <a:stretch/>
        </p:blipFill>
        <p:spPr>
          <a:xfrm>
            <a:off x="4838700" y="443060"/>
            <a:ext cx="2683890" cy="5119540"/>
          </a:xfrm>
          <a:prstGeom prst="rect">
            <a:avLst/>
          </a:prstGeom>
        </p:spPr>
      </p:pic>
    </p:spTree>
    <p:extLst>
      <p:ext uri="{BB962C8B-B14F-4D97-AF65-F5344CB8AC3E}">
        <p14:creationId xmlns:p14="http://schemas.microsoft.com/office/powerpoint/2010/main" val="1937698369"/>
      </p:ext>
    </p:extLst>
  </p:cSld>
  <p:clrMapOvr>
    <a:masterClrMapping/>
  </p:clrMapOvr>
  <p:extLst>
    <p:ext uri="{DCECCB84-F9BA-43D5-87BE-67443E8EF086}">
      <p15:sldGuideLst xmlns:p15="http://schemas.microsoft.com/office/powerpoint/2012/main">
        <p15:guide id="1" orient="horz" pos="1944" userDrawn="1">
          <p15:clr>
            <a:srgbClr val="FBAE40"/>
          </p15:clr>
        </p15:guide>
        <p15:guide id="2" orient="horz" pos="367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A79849-CEA9-954F-A7AC-4B237A8ABE65}"/>
              </a:ext>
            </a:extLst>
          </p:cNvPr>
          <p:cNvSpPr>
            <a:spLocks noGrp="1"/>
          </p:cNvSpPr>
          <p:nvPr>
            <p:ph type="title"/>
          </p:nvPr>
        </p:nvSpPr>
        <p:spPr>
          <a:xfrm>
            <a:off x="411480" y="356401"/>
            <a:ext cx="11365992" cy="594360"/>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2C8FF8-7223-7E4E-B6DF-8223A5D803A5}"/>
              </a:ext>
            </a:extLst>
          </p:cNvPr>
          <p:cNvSpPr>
            <a:spLocks noGrp="1"/>
          </p:cNvSpPr>
          <p:nvPr>
            <p:ph type="body" idx="1"/>
          </p:nvPr>
        </p:nvSpPr>
        <p:spPr>
          <a:xfrm>
            <a:off x="419100" y="1714500"/>
            <a:ext cx="11353800" cy="4462463"/>
          </a:xfrm>
          <a:prstGeom prst="rect">
            <a:avLst/>
          </a:prstGeom>
        </p:spPr>
        <p:txBody>
          <a:bodyPr vert="horz" lIns="0" tIns="45720" rIns="0" bIns="45720" rtlCol="0">
            <a:noAutofit/>
          </a:bodyPr>
          <a:lstStyle/>
          <a:p>
            <a:pPr marL="0" lvl="0" indent="0" algn="l" defTabSz="228623" rtl="0" eaLnBrk="1" latinLnBrk="0" hangingPunct="1">
              <a:spcBef>
                <a:spcPts val="1200"/>
              </a:spcBef>
              <a:spcAft>
                <a:spcPts val="600"/>
              </a:spcAft>
              <a:buFont typeface="Sage Text" panose="02010503040201060103" pitchFamily="50" charset="0"/>
              <a:buNone/>
            </a:pPr>
            <a:r>
              <a:rPr lang="en-US"/>
              <a:t>Click to edit Master text styles</a:t>
            </a:r>
          </a:p>
          <a:p>
            <a:pPr marL="0" lvl="1" indent="0" algn="l" defTabSz="228623" rtl="0" eaLnBrk="1" latinLnBrk="0" hangingPunct="1">
              <a:spcBef>
                <a:spcPts val="1200"/>
              </a:spcBef>
              <a:spcAft>
                <a:spcPts val="600"/>
              </a:spcAft>
              <a:buFont typeface="Sage Text" panose="02010503040201060103" pitchFamily="50" charset="0"/>
              <a:buNone/>
            </a:pPr>
            <a:r>
              <a:rPr lang="en-US"/>
              <a:t>Second level</a:t>
            </a:r>
          </a:p>
          <a:p>
            <a:pPr marL="0" lvl="2" indent="0" algn="l" defTabSz="228623" rtl="0" eaLnBrk="1" latinLnBrk="0" hangingPunct="1">
              <a:spcBef>
                <a:spcPts val="1200"/>
              </a:spcBef>
              <a:spcAft>
                <a:spcPts val="600"/>
              </a:spcAft>
              <a:buFont typeface="Sage Text" panose="02010503040201060103" pitchFamily="50" charset="0"/>
              <a:buNone/>
            </a:pPr>
            <a:r>
              <a:rPr lang="en-US"/>
              <a:t>Third level</a:t>
            </a:r>
          </a:p>
          <a:p>
            <a:pPr marL="0" lvl="3" indent="0" algn="l" defTabSz="228623" rtl="0" eaLnBrk="1" latinLnBrk="0" hangingPunct="1">
              <a:spcBef>
                <a:spcPts val="1200"/>
              </a:spcBef>
              <a:spcAft>
                <a:spcPts val="600"/>
              </a:spcAft>
              <a:buFont typeface="Sage Text" panose="02010503040201060103" pitchFamily="50" charset="0"/>
              <a:buNone/>
            </a:pPr>
            <a:r>
              <a:rPr lang="en-US"/>
              <a:t>Fourth level</a:t>
            </a:r>
          </a:p>
          <a:p>
            <a:pPr marL="0" lvl="4" indent="0" algn="l" defTabSz="228623" rtl="0" eaLnBrk="1" latinLnBrk="0" hangingPunct="1">
              <a:spcBef>
                <a:spcPts val="1200"/>
              </a:spcBef>
              <a:spcAft>
                <a:spcPts val="600"/>
              </a:spcAft>
              <a:buFont typeface="Sage Text" panose="02010503040201060103" pitchFamily="50" charset="0"/>
              <a:buNone/>
            </a:pPr>
            <a:r>
              <a:rPr lang="en-US"/>
              <a:t>Fifth level</a:t>
            </a:r>
            <a:endParaRPr lang="en-US" dirty="0"/>
          </a:p>
        </p:txBody>
      </p:sp>
      <p:sp>
        <p:nvSpPr>
          <p:cNvPr id="6" name="Slide Number Placeholder 5">
            <a:extLst>
              <a:ext uri="{FF2B5EF4-FFF2-40B4-BE49-F238E27FC236}">
                <a16:creationId xmlns:a16="http://schemas.microsoft.com/office/drawing/2014/main" id="{E2C6E03B-B244-104E-BEF4-4E2FA17FAE7B}"/>
              </a:ext>
            </a:extLst>
          </p:cNvPr>
          <p:cNvSpPr>
            <a:spLocks noGrp="1"/>
          </p:cNvSpPr>
          <p:nvPr>
            <p:ph type="sldNum" sz="quarter" idx="4"/>
          </p:nvPr>
        </p:nvSpPr>
        <p:spPr>
          <a:xfrm>
            <a:off x="11033125" y="6363843"/>
            <a:ext cx="832612" cy="365125"/>
          </a:xfrm>
          <a:prstGeom prst="rect">
            <a:avLst/>
          </a:prstGeom>
        </p:spPr>
        <p:txBody>
          <a:bodyPr vert="horz" lIns="91440" tIns="45720" rIns="91440" bIns="45720" rtlCol="0" anchor="ctr"/>
          <a:lstStyle>
            <a:lvl1pPr marL="0" marR="0" indent="0" algn="r" defTabSz="412791" rtl="0" fontAlgn="auto" latinLnBrk="0" hangingPunct="0">
              <a:lnSpc>
                <a:spcPct val="100000"/>
              </a:lnSpc>
              <a:spcBef>
                <a:spcPts val="0"/>
              </a:spcBef>
              <a:spcAft>
                <a:spcPts val="0"/>
              </a:spcAft>
              <a:buClrTx/>
              <a:buSzTx/>
              <a:buFontTx/>
              <a:buNone/>
              <a:tabLst/>
              <a:defRPr kumimoji="0" lang="en-US" sz="900" b="0" i="0" u="none" strike="noStrike" cap="none" spc="0" normalizeH="0" baseline="0" smtClean="0">
                <a:ln>
                  <a:noFill/>
                </a:ln>
                <a:solidFill>
                  <a:schemeClr val="tx2"/>
                </a:solidFill>
                <a:effectLst/>
                <a:uFillTx/>
                <a:latin typeface="Sage Text Light" panose="02010303040201060103" pitchFamily="2" charset="77"/>
                <a:ea typeface="Sage Text" panose="02010503040201060103" pitchFamily="50" charset="0"/>
                <a:cs typeface="Sage Text" panose="02010503040201060103" pitchFamily="50" charset="0"/>
                <a:sym typeface="Sage Text" panose="02010503040201060103" pitchFamily="50" charset="0"/>
              </a:defRPr>
            </a:lvl1pPr>
          </a:lstStyle>
          <a:p>
            <a:r>
              <a:rPr lang="en-US"/>
              <a:t>Page </a:t>
            </a:r>
            <a:fld id="{888928BD-9DD5-4B49-B597-3FD2BD4272DD}" type="slidenum">
              <a:rPr smtClean="0"/>
              <a:pPr/>
              <a:t>‹#›</a:t>
            </a:fld>
            <a:endParaRPr dirty="0"/>
          </a:p>
        </p:txBody>
      </p:sp>
      <p:pic>
        <p:nvPicPr>
          <p:cNvPr id="7" name="Picture 6">
            <a:extLst>
              <a:ext uri="{FF2B5EF4-FFF2-40B4-BE49-F238E27FC236}">
                <a16:creationId xmlns:a16="http://schemas.microsoft.com/office/drawing/2014/main" id="{2279AB74-5C78-464A-8D7C-9E04A80E796E}"/>
              </a:ext>
            </a:extLst>
          </p:cNvPr>
          <p:cNvPicPr>
            <a:picLocks noChangeAspect="1"/>
          </p:cNvPicPr>
          <p:nvPr userDrawn="1"/>
        </p:nvPicPr>
        <p:blipFill>
          <a:blip r:embed="rId10"/>
          <a:srcRect/>
          <a:stretch/>
        </p:blipFill>
        <p:spPr>
          <a:xfrm>
            <a:off x="417698" y="6364150"/>
            <a:ext cx="597151" cy="334275"/>
          </a:xfrm>
          <a:prstGeom prst="rect">
            <a:avLst/>
          </a:prstGeom>
        </p:spPr>
      </p:pic>
      <p:sp>
        <p:nvSpPr>
          <p:cNvPr id="9" name="TextBox 8">
            <a:extLst>
              <a:ext uri="{FF2B5EF4-FFF2-40B4-BE49-F238E27FC236}">
                <a16:creationId xmlns:a16="http://schemas.microsoft.com/office/drawing/2014/main" id="{BC2CB362-2A35-B340-BB2E-3C8352599C6A}"/>
              </a:ext>
            </a:extLst>
          </p:cNvPr>
          <p:cNvSpPr txBox="1"/>
          <p:nvPr userDrawn="1"/>
        </p:nvSpPr>
        <p:spPr>
          <a:xfrm>
            <a:off x="4495384" y="6292500"/>
            <a:ext cx="3201234" cy="369332"/>
          </a:xfrm>
          <a:prstGeom prst="rect">
            <a:avLst/>
          </a:prstGeom>
          <a:noFill/>
        </p:spPr>
        <p:txBody>
          <a:bodyPr wrap="square" lIns="0" rIns="0" rtlCol="0" anchor="b" anchorCtr="0">
            <a:spAutoFit/>
          </a:bodyPr>
          <a:lstStyle/>
          <a:p>
            <a:pPr algn="ctr" defTabSz="412667" hangingPunct="0"/>
            <a:endPar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endParaRPr>
          </a:p>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2023 The Sage Group plc, or its licensors. All rights reserved.</a:t>
            </a:r>
          </a:p>
        </p:txBody>
      </p:sp>
    </p:spTree>
    <p:extLst>
      <p:ext uri="{BB962C8B-B14F-4D97-AF65-F5344CB8AC3E}">
        <p14:creationId xmlns:p14="http://schemas.microsoft.com/office/powerpoint/2010/main" val="4061751043"/>
      </p:ext>
    </p:extLst>
  </p:cSld>
  <p:clrMap bg1="lt1" tx1="dk1" bg2="lt2" tx2="dk2" accent1="accent1" accent2="accent2" accent3="accent3" accent4="accent4" accent5="accent5" accent6="accent6" hlink="hlink" folHlink="folHlink"/>
  <p:sldLayoutIdLst>
    <p:sldLayoutId id="2147483649" r:id="rId1"/>
    <p:sldLayoutId id="2147483719" r:id="rId2"/>
    <p:sldLayoutId id="2147483668" r:id="rId3"/>
    <p:sldLayoutId id="2147483675" r:id="rId4"/>
    <p:sldLayoutId id="2147483716" r:id="rId5"/>
    <p:sldLayoutId id="2147483720" r:id="rId6"/>
    <p:sldLayoutId id="2147483734" r:id="rId7"/>
    <p:sldLayoutId id="2147483733" r:id="rId8"/>
  </p:sldLayoutIdLst>
  <p:hf hdr="0" ftr="0" dt="0"/>
  <p:txStyles>
    <p:titleStyle>
      <a:lvl1pPr algn="l" defTabSz="914400" rtl="0" eaLnBrk="1" latinLnBrk="0" hangingPunct="1">
        <a:lnSpc>
          <a:spcPct val="90000"/>
        </a:lnSpc>
        <a:spcBef>
          <a:spcPct val="0"/>
        </a:spcBef>
        <a:buNone/>
        <a:defRPr sz="4000" b="0" i="0" kern="1200">
          <a:solidFill>
            <a:schemeClr val="bg1"/>
          </a:solidFill>
          <a:latin typeface="Sage Headline Black" panose="02010A03040201060103" pitchFamily="2" charset="77"/>
          <a:ea typeface="+mj-ea"/>
          <a:cs typeface="+mj-cs"/>
        </a:defRPr>
      </a:lvl1pPr>
    </p:titleStyle>
    <p:bodyStyle>
      <a:lvl1pPr marL="228600" indent="-228600" algn="l" defTabSz="914400" rtl="0" eaLnBrk="1" latinLnBrk="0" hangingPunct="1">
        <a:lnSpc>
          <a:spcPct val="100000"/>
        </a:lnSpc>
        <a:spcBef>
          <a:spcPts val="10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1pPr>
      <a:lvl2pPr marL="342900" indent="-342900" algn="l" defTabSz="914400" rtl="0" eaLnBrk="1" latinLnBrk="0" hangingPunct="1">
        <a:lnSpc>
          <a:spcPct val="100000"/>
        </a:lnSpc>
        <a:spcBef>
          <a:spcPts val="5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2pPr>
      <a:lvl3pPr marL="685800" indent="-342900" algn="l" defTabSz="914400" rtl="0" eaLnBrk="1" latinLnBrk="0" hangingPunct="1">
        <a:lnSpc>
          <a:spcPct val="100000"/>
        </a:lnSpc>
        <a:spcBef>
          <a:spcPts val="500"/>
        </a:spcBef>
        <a:buFont typeface="Sage Text" panose="02010503040201060103" pitchFamily="50" charset="0"/>
        <a:buChar char="•"/>
        <a:defRPr lang="en-US" sz="1801" b="0" i="0" kern="1200" dirty="0" smtClean="0">
          <a:solidFill>
            <a:schemeClr val="bg1"/>
          </a:solidFill>
          <a:latin typeface="Sage Text" panose="02010503040201060103" pitchFamily="2" charset="77"/>
          <a:ea typeface="+mn-ea"/>
          <a:cs typeface="+mn-cs"/>
        </a:defRPr>
      </a:lvl3pPr>
      <a:lvl4pPr marL="974725" indent="-285750" algn="l" defTabSz="914400" rtl="0" eaLnBrk="1" latinLnBrk="0" hangingPunct="1">
        <a:lnSpc>
          <a:spcPct val="100000"/>
        </a:lnSpc>
        <a:spcBef>
          <a:spcPts val="500"/>
        </a:spcBef>
        <a:buFont typeface="Sage Text" panose="02010503040201060103" pitchFamily="50" charset="0"/>
        <a:buChar char="•"/>
        <a:defRPr lang="en-US" sz="1600" b="0" i="0" kern="1200" dirty="0" smtClean="0">
          <a:solidFill>
            <a:schemeClr val="bg1"/>
          </a:solidFill>
          <a:latin typeface="Sage Text" panose="02010503040201060103" pitchFamily="2" charset="77"/>
          <a:ea typeface="+mn-ea"/>
          <a:cs typeface="+mn-cs"/>
        </a:defRPr>
      </a:lvl4pPr>
      <a:lvl5pPr marL="1314450" indent="-285750" algn="l" defTabSz="914400" rtl="0" eaLnBrk="1" latinLnBrk="0" hangingPunct="1">
        <a:lnSpc>
          <a:spcPct val="100000"/>
        </a:lnSpc>
        <a:spcBef>
          <a:spcPts val="500"/>
        </a:spcBef>
        <a:buFont typeface="Sage Text" panose="02010503040201060103" pitchFamily="50" charset="0"/>
        <a:buChar char="•"/>
        <a:defRPr lang="en-US" sz="1400" b="0" i="0" kern="1200" dirty="0">
          <a:solidFill>
            <a:schemeClr val="bg1"/>
          </a:solidFill>
          <a:latin typeface="Sage Text" panose="02010503040201060103" pitchFamily="2" charset="77"/>
          <a:ea typeface="+mn-ea"/>
          <a:cs typeface="+mn-cs"/>
        </a:defRPr>
      </a:lvl5pPr>
      <a:lvl6pPr marL="25146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264" userDrawn="1">
          <p15:clr>
            <a:srgbClr val="F26B43"/>
          </p15:clr>
        </p15:guide>
        <p15:guide id="3" pos="7416" userDrawn="1">
          <p15:clr>
            <a:srgbClr val="F26B43"/>
          </p15:clr>
        </p15:guide>
        <p15:guide id="4" pos="3048" userDrawn="1">
          <p15:clr>
            <a:srgbClr val="F26B43"/>
          </p15:clr>
        </p15:guide>
        <p15:guide id="5" pos="3744" userDrawn="1">
          <p15:clr>
            <a:srgbClr val="F26B43"/>
          </p15:clr>
        </p15:guide>
        <p15:guide id="6" orient="horz" pos="504" userDrawn="1">
          <p15:clr>
            <a:srgbClr val="F26B43"/>
          </p15:clr>
        </p15:guide>
        <p15:guide id="7" orient="horz" pos="888" userDrawn="1">
          <p15:clr>
            <a:srgbClr val="F26B43"/>
          </p15:clr>
        </p15:guide>
        <p15:guide id="8" orient="horz" pos="1080" userDrawn="1">
          <p15:clr>
            <a:srgbClr val="F26B43"/>
          </p15:clr>
        </p15:guide>
        <p15:guide id="9" orient="horz" pos="3912" userDrawn="1">
          <p15:clr>
            <a:srgbClr val="F26B43"/>
          </p15:clr>
        </p15:guide>
        <p15:guide id="10" orient="horz" pos="4152" userDrawn="1">
          <p15:clr>
            <a:srgbClr val="F26B43"/>
          </p15:clr>
        </p15:guide>
        <p15:guide id="11" orient="horz" pos="3504" userDrawn="1">
          <p15:clr>
            <a:srgbClr val="F26B43"/>
          </p15:clr>
        </p15:guide>
        <p15:guide id="12" pos="39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ageNADev/Sage300-SDK/tree/develop/docs/standards"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82673A-5138-5C44-89FF-758D212C23CB}"/>
              </a:ext>
            </a:extLst>
          </p:cNvPr>
          <p:cNvSpPr>
            <a:spLocks noGrp="1"/>
          </p:cNvSpPr>
          <p:nvPr>
            <p:ph type="ctrTitle"/>
          </p:nvPr>
        </p:nvSpPr>
        <p:spPr>
          <a:xfrm>
            <a:off x="420624" y="309832"/>
            <a:ext cx="4043529" cy="1449394"/>
          </a:xfrm>
        </p:spPr>
        <p:txBody>
          <a:bodyPr/>
          <a:lstStyle/>
          <a:p>
            <a:r>
              <a:rPr lang="en-US" sz="2800" dirty="0"/>
              <a:t>Sage 300 </a:t>
            </a:r>
            <a:br>
              <a:rPr lang="en-US" sz="2800" dirty="0"/>
            </a:br>
            <a:r>
              <a:rPr lang="en-US" sz="2800" dirty="0"/>
              <a:t>Standards &amp; Patterns</a:t>
            </a:r>
            <a:br>
              <a:rPr lang="en-US" sz="2800" dirty="0"/>
            </a:br>
            <a:r>
              <a:rPr lang="en-US" sz="2800" dirty="0"/>
              <a:t>Code Reviews</a:t>
            </a:r>
          </a:p>
        </p:txBody>
      </p:sp>
      <p:sp>
        <p:nvSpPr>
          <p:cNvPr id="5" name="Subtitle 4">
            <a:extLst>
              <a:ext uri="{FF2B5EF4-FFF2-40B4-BE49-F238E27FC236}">
                <a16:creationId xmlns:a16="http://schemas.microsoft.com/office/drawing/2014/main" id="{233D5B1D-9FB6-3F45-BDA8-90564D1A89C6}"/>
              </a:ext>
            </a:extLst>
          </p:cNvPr>
          <p:cNvSpPr>
            <a:spLocks noGrp="1"/>
          </p:cNvSpPr>
          <p:nvPr>
            <p:ph type="subTitle" idx="1"/>
          </p:nvPr>
        </p:nvSpPr>
        <p:spPr/>
        <p:txBody>
          <a:bodyPr/>
          <a:lstStyle/>
          <a:p>
            <a:r>
              <a:rPr lang="en-US" dirty="0"/>
              <a:t>John Thomas (JT)</a:t>
            </a:r>
          </a:p>
          <a:p>
            <a:r>
              <a:rPr lang="en-US" dirty="0"/>
              <a:t>Principal Software Architect</a:t>
            </a:r>
          </a:p>
          <a:p>
            <a:r>
              <a:rPr lang="en-US" dirty="0"/>
              <a:t>April 2023</a:t>
            </a:r>
          </a:p>
        </p:txBody>
      </p:sp>
      <p:sp>
        <p:nvSpPr>
          <p:cNvPr id="3" name="Picture Placeholder 2">
            <a:extLst>
              <a:ext uri="{FF2B5EF4-FFF2-40B4-BE49-F238E27FC236}">
                <a16:creationId xmlns:a16="http://schemas.microsoft.com/office/drawing/2014/main" id="{8E2D4D87-0089-C0A2-7B4D-5372F404EEF7}"/>
              </a:ext>
            </a:extLst>
          </p:cNvPr>
          <p:cNvSpPr>
            <a:spLocks noGrp="1"/>
          </p:cNvSpPr>
          <p:nvPr>
            <p:ph type="pic" sz="quarter" idx="13"/>
          </p:nvPr>
        </p:nvSpPr>
        <p:spPr>
          <a:xfrm>
            <a:off x="4497619" y="0"/>
            <a:ext cx="7720215" cy="6858008"/>
          </a:xfrm>
        </p:spPr>
      </p:sp>
      <p:pic>
        <p:nvPicPr>
          <p:cNvPr id="8" name="Picture Placeholder 8">
            <a:extLst>
              <a:ext uri="{FF2B5EF4-FFF2-40B4-BE49-F238E27FC236}">
                <a16:creationId xmlns:a16="http://schemas.microsoft.com/office/drawing/2014/main" id="{6724E4B2-7B0A-920F-3C0C-60177E4B502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464153" y="0"/>
            <a:ext cx="7707831" cy="6858000"/>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7703564"/>
              <a:gd name="connsiteY0" fmla="*/ 9761 h 6223536"/>
              <a:gd name="connsiteX1" fmla="*/ 7703536 w 7703564"/>
              <a:gd name="connsiteY1" fmla="*/ 0 h 6223536"/>
              <a:gd name="connsiteX2" fmla="*/ 6003938 w 7703564"/>
              <a:gd name="connsiteY2" fmla="*/ 6223536 h 6223536"/>
              <a:gd name="connsiteX3" fmla="*/ 1391658 w 7703564"/>
              <a:gd name="connsiteY3" fmla="*/ 6223536 h 6223536"/>
              <a:gd name="connsiteX4" fmla="*/ 4483 w 7703564"/>
              <a:gd name="connsiteY4" fmla="*/ 4588711 h 6223536"/>
              <a:gd name="connsiteX5" fmla="*/ 1308 w 7703564"/>
              <a:gd name="connsiteY5" fmla="*/ 9761 h 6223536"/>
              <a:gd name="connsiteX0" fmla="*/ 1308 w 7711899"/>
              <a:gd name="connsiteY0" fmla="*/ 9761 h 6223536"/>
              <a:gd name="connsiteX1" fmla="*/ 7703536 w 7711899"/>
              <a:gd name="connsiteY1" fmla="*/ 0 h 6223536"/>
              <a:gd name="connsiteX2" fmla="*/ 7705416 w 7711899"/>
              <a:gd name="connsiteY2" fmla="*/ 6223536 h 6223536"/>
              <a:gd name="connsiteX3" fmla="*/ 1391658 w 7711899"/>
              <a:gd name="connsiteY3" fmla="*/ 6223536 h 6223536"/>
              <a:gd name="connsiteX4" fmla="*/ 4483 w 7711899"/>
              <a:gd name="connsiteY4" fmla="*/ 4588711 h 6223536"/>
              <a:gd name="connsiteX5" fmla="*/ 1308 w 7711899"/>
              <a:gd name="connsiteY5" fmla="*/ 9761 h 6223536"/>
              <a:gd name="connsiteX0" fmla="*/ 1308 w 7709474"/>
              <a:gd name="connsiteY0" fmla="*/ 9761 h 6223536"/>
              <a:gd name="connsiteX1" fmla="*/ 7694011 w 7709474"/>
              <a:gd name="connsiteY1" fmla="*/ 0 h 6223536"/>
              <a:gd name="connsiteX2" fmla="*/ 7705416 w 7709474"/>
              <a:gd name="connsiteY2" fmla="*/ 6223536 h 6223536"/>
              <a:gd name="connsiteX3" fmla="*/ 1391658 w 7709474"/>
              <a:gd name="connsiteY3" fmla="*/ 6223536 h 6223536"/>
              <a:gd name="connsiteX4" fmla="*/ 4483 w 7709474"/>
              <a:gd name="connsiteY4" fmla="*/ 4588711 h 6223536"/>
              <a:gd name="connsiteX5" fmla="*/ 1308 w 7709474"/>
              <a:gd name="connsiteY5" fmla="*/ 9761 h 6223536"/>
              <a:gd name="connsiteX0" fmla="*/ 1308 w 7702374"/>
              <a:gd name="connsiteY0" fmla="*/ 9761 h 6226711"/>
              <a:gd name="connsiteX1" fmla="*/ 7694011 w 7702374"/>
              <a:gd name="connsiteY1" fmla="*/ 0 h 6226711"/>
              <a:gd name="connsiteX2" fmla="*/ 7695891 w 7702374"/>
              <a:gd name="connsiteY2" fmla="*/ 6226711 h 6226711"/>
              <a:gd name="connsiteX3" fmla="*/ 1391658 w 7702374"/>
              <a:gd name="connsiteY3" fmla="*/ 6223536 h 6226711"/>
              <a:gd name="connsiteX4" fmla="*/ 4483 w 7702374"/>
              <a:gd name="connsiteY4" fmla="*/ 4588711 h 6226711"/>
              <a:gd name="connsiteX5" fmla="*/ 1308 w 7702374"/>
              <a:gd name="connsiteY5" fmla="*/ 9761 h 6226711"/>
              <a:gd name="connsiteX0" fmla="*/ 415 w 7707831"/>
              <a:gd name="connsiteY0" fmla="*/ 0 h 6232854"/>
              <a:gd name="connsiteX1" fmla="*/ 7699468 w 7707831"/>
              <a:gd name="connsiteY1" fmla="*/ 6143 h 6232854"/>
              <a:gd name="connsiteX2" fmla="*/ 7701348 w 7707831"/>
              <a:gd name="connsiteY2" fmla="*/ 6232854 h 6232854"/>
              <a:gd name="connsiteX3" fmla="*/ 1397115 w 7707831"/>
              <a:gd name="connsiteY3" fmla="*/ 6229679 h 6232854"/>
              <a:gd name="connsiteX4" fmla="*/ 9940 w 7707831"/>
              <a:gd name="connsiteY4" fmla="*/ 4594854 h 6232854"/>
              <a:gd name="connsiteX5" fmla="*/ 415 w 7707831"/>
              <a:gd name="connsiteY5" fmla="*/ 0 h 6232854"/>
              <a:gd name="connsiteX0" fmla="*/ 415 w 7710954"/>
              <a:gd name="connsiteY0" fmla="*/ 218 h 6233072"/>
              <a:gd name="connsiteX1" fmla="*/ 7705818 w 7710954"/>
              <a:gd name="connsiteY1" fmla="*/ 0 h 6233072"/>
              <a:gd name="connsiteX2" fmla="*/ 7701348 w 7710954"/>
              <a:gd name="connsiteY2" fmla="*/ 6233072 h 6233072"/>
              <a:gd name="connsiteX3" fmla="*/ 1397115 w 7710954"/>
              <a:gd name="connsiteY3" fmla="*/ 6229897 h 6233072"/>
              <a:gd name="connsiteX4" fmla="*/ 9940 w 7710954"/>
              <a:gd name="connsiteY4" fmla="*/ 4595072 h 6233072"/>
              <a:gd name="connsiteX5" fmla="*/ 415 w 7710954"/>
              <a:gd name="connsiteY5" fmla="*/ 218 h 6233072"/>
              <a:gd name="connsiteX0" fmla="*/ 415 w 7707831"/>
              <a:gd name="connsiteY0" fmla="*/ 218 h 6233072"/>
              <a:gd name="connsiteX1" fmla="*/ 7699468 w 7707831"/>
              <a:gd name="connsiteY1" fmla="*/ 0 h 6233072"/>
              <a:gd name="connsiteX2" fmla="*/ 7701348 w 7707831"/>
              <a:gd name="connsiteY2" fmla="*/ 6233072 h 6233072"/>
              <a:gd name="connsiteX3" fmla="*/ 1397115 w 7707831"/>
              <a:gd name="connsiteY3" fmla="*/ 6229897 h 6233072"/>
              <a:gd name="connsiteX4" fmla="*/ 9940 w 7707831"/>
              <a:gd name="connsiteY4" fmla="*/ 4595072 h 6233072"/>
              <a:gd name="connsiteX5" fmla="*/ 415 w 7707831"/>
              <a:gd name="connsiteY5" fmla="*/ 218 h 623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7831" h="6233072">
                <a:moveTo>
                  <a:pt x="415" y="218"/>
                </a:moveTo>
                <a:lnTo>
                  <a:pt x="7699468" y="0"/>
                </a:lnTo>
                <a:cubicBezTo>
                  <a:pt x="7707532" y="2835940"/>
                  <a:pt x="7712493" y="3125802"/>
                  <a:pt x="7701348" y="6233072"/>
                </a:cubicBezTo>
                <a:lnTo>
                  <a:pt x="1397115" y="6229897"/>
                </a:lnTo>
                <a:cubicBezTo>
                  <a:pt x="1182952" y="6228459"/>
                  <a:pt x="-57314" y="5971484"/>
                  <a:pt x="9940" y="4595072"/>
                </a:cubicBezTo>
                <a:cubicBezTo>
                  <a:pt x="4698" y="3399635"/>
                  <a:pt x="-1702" y="1732910"/>
                  <a:pt x="415" y="218"/>
                </a:cubicBezTo>
                <a:close/>
              </a:path>
            </a:pathLst>
          </a:custGeom>
        </p:spPr>
      </p:pic>
    </p:spTree>
    <p:extLst>
      <p:ext uri="{BB962C8B-B14F-4D97-AF65-F5344CB8AC3E}">
        <p14:creationId xmlns:p14="http://schemas.microsoft.com/office/powerpoint/2010/main" val="4116174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Standards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Summary</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10</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pic>
        <p:nvPicPr>
          <p:cNvPr id="6" name="Picture 5">
            <a:extLst>
              <a:ext uri="{FF2B5EF4-FFF2-40B4-BE49-F238E27FC236}">
                <a16:creationId xmlns:a16="http://schemas.microsoft.com/office/drawing/2014/main" id="{0AFB8FD2-7972-1DA3-7234-AF6E55DB7871}"/>
              </a:ext>
            </a:extLst>
          </p:cNvPr>
          <p:cNvPicPr>
            <a:picLocks noChangeAspect="1"/>
          </p:cNvPicPr>
          <p:nvPr/>
        </p:nvPicPr>
        <p:blipFill>
          <a:blip r:embed="rId3"/>
          <a:stretch>
            <a:fillRect/>
          </a:stretch>
        </p:blipFill>
        <p:spPr>
          <a:xfrm>
            <a:off x="1415192" y="2007082"/>
            <a:ext cx="3425111" cy="3425111"/>
          </a:xfrm>
          <a:prstGeom prst="rect">
            <a:avLst/>
          </a:prstGeom>
        </p:spPr>
      </p:pic>
      <p:sp>
        <p:nvSpPr>
          <p:cNvPr id="11" name="TextBox 10">
            <a:extLst>
              <a:ext uri="{FF2B5EF4-FFF2-40B4-BE49-F238E27FC236}">
                <a16:creationId xmlns:a16="http://schemas.microsoft.com/office/drawing/2014/main" id="{1C48B9C0-E8B8-F5EB-DEDA-350747A9788C}"/>
              </a:ext>
            </a:extLst>
          </p:cNvPr>
          <p:cNvSpPr txBox="1"/>
          <p:nvPr/>
        </p:nvSpPr>
        <p:spPr>
          <a:xfrm>
            <a:off x="6285177" y="1994228"/>
            <a:ext cx="5768278" cy="3631763"/>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dirty="0">
                <a:ln/>
              </a:rPr>
              <a:t>Subjective until agreed upon</a:t>
            </a:r>
          </a:p>
          <a:p>
            <a:pPr marL="342900" indent="-342900">
              <a:lnSpc>
                <a:spcPct val="150000"/>
              </a:lnSpc>
              <a:buFont typeface="Arial" panose="020B0604020202020204" pitchFamily="34" charset="0"/>
              <a:buChar char="•"/>
            </a:pPr>
            <a:r>
              <a:rPr lang="en-US" dirty="0">
                <a:ln/>
              </a:rPr>
              <a:t>Objective once agreed upon</a:t>
            </a:r>
          </a:p>
          <a:p>
            <a:pPr marL="342900" indent="-342900">
              <a:lnSpc>
                <a:spcPct val="150000"/>
              </a:lnSpc>
              <a:buFont typeface="Arial" panose="020B0604020202020204" pitchFamily="34" charset="0"/>
              <a:buChar char="•"/>
            </a:pPr>
            <a:r>
              <a:rPr lang="en-US" dirty="0">
                <a:ln/>
              </a:rPr>
              <a:t>You don’t have to like them</a:t>
            </a:r>
          </a:p>
          <a:p>
            <a:pPr marL="342900" indent="-342900">
              <a:lnSpc>
                <a:spcPct val="150000"/>
              </a:lnSpc>
              <a:buFont typeface="Arial" panose="020B0604020202020204" pitchFamily="34" charset="0"/>
              <a:buChar char="•"/>
            </a:pPr>
            <a:r>
              <a:rPr lang="en-US" dirty="0">
                <a:ln/>
              </a:rPr>
              <a:t>You do have to follow them</a:t>
            </a:r>
          </a:p>
          <a:p>
            <a:pPr marL="342900" indent="-342900">
              <a:lnSpc>
                <a:spcPct val="150000"/>
              </a:lnSpc>
              <a:buFont typeface="Arial" panose="020B0604020202020204" pitchFamily="34" charset="0"/>
              <a:buChar char="•"/>
            </a:pPr>
            <a:r>
              <a:rPr lang="en-US" dirty="0">
                <a:ln/>
              </a:rPr>
              <a:t>All-In-One Code Framework Coding Standards</a:t>
            </a:r>
          </a:p>
          <a:p>
            <a:pPr marL="800100" lvl="1" indent="-342900">
              <a:lnSpc>
                <a:spcPct val="150000"/>
              </a:lnSpc>
              <a:buFont typeface="Arial" panose="020B0604020202020204" pitchFamily="34" charset="0"/>
              <a:buChar char="•"/>
            </a:pPr>
            <a:r>
              <a:rPr lang="en-US" sz="1600" dirty="0">
                <a:ln/>
              </a:rPr>
              <a:t>Static document</a:t>
            </a:r>
          </a:p>
          <a:p>
            <a:pPr marL="342900" indent="-342900">
              <a:lnSpc>
                <a:spcPct val="150000"/>
              </a:lnSpc>
              <a:buFont typeface="Arial" panose="020B0604020202020204" pitchFamily="34" charset="0"/>
              <a:buChar char="•"/>
            </a:pPr>
            <a:r>
              <a:rPr lang="en-US" dirty="0">
                <a:ln/>
              </a:rPr>
              <a:t>Sage 300 SDK Coding Standards</a:t>
            </a:r>
          </a:p>
          <a:p>
            <a:pPr marL="800100" lvl="1" indent="-342900">
              <a:lnSpc>
                <a:spcPct val="150000"/>
              </a:lnSpc>
              <a:buFont typeface="Arial" panose="020B0604020202020204" pitchFamily="34" charset="0"/>
              <a:buChar char="•"/>
            </a:pPr>
            <a:r>
              <a:rPr lang="en-US" sz="1600" dirty="0">
                <a:ln/>
              </a:rPr>
              <a:t>Living Document</a:t>
            </a:r>
          </a:p>
          <a:p>
            <a:pPr marL="342797" indent="-342797">
              <a:buFont typeface="Arial" panose="020B0604020202020204" pitchFamily="34" charset="0"/>
              <a:buChar char="•"/>
            </a:pPr>
            <a:endParaRPr lang="en-US" sz="1400" dirty="0"/>
          </a:p>
        </p:txBody>
      </p:sp>
    </p:spTree>
    <p:extLst>
      <p:ext uri="{BB962C8B-B14F-4D97-AF65-F5344CB8AC3E}">
        <p14:creationId xmlns:p14="http://schemas.microsoft.com/office/powerpoint/2010/main" val="2982396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02B82-D4EC-F94A-838B-4074ABE30849}"/>
              </a:ext>
            </a:extLst>
          </p:cNvPr>
          <p:cNvSpPr>
            <a:spLocks noGrp="1"/>
          </p:cNvSpPr>
          <p:nvPr>
            <p:ph type="title"/>
          </p:nvPr>
        </p:nvSpPr>
        <p:spPr/>
        <p:txBody>
          <a:bodyPr/>
          <a:lstStyle/>
          <a:p>
            <a:r>
              <a:rPr lang="en-US" dirty="0"/>
              <a:t>Coding Patterns</a:t>
            </a:r>
          </a:p>
        </p:txBody>
      </p:sp>
      <p:sp>
        <p:nvSpPr>
          <p:cNvPr id="3" name="Subtitle 2">
            <a:extLst>
              <a:ext uri="{FF2B5EF4-FFF2-40B4-BE49-F238E27FC236}">
                <a16:creationId xmlns:a16="http://schemas.microsoft.com/office/drawing/2014/main" id="{D3BB13E0-28FD-73EF-14F6-787043DB4129}"/>
              </a:ext>
            </a:extLst>
          </p:cNvPr>
          <p:cNvSpPr txBox="1">
            <a:spLocks/>
          </p:cNvSpPr>
          <p:nvPr/>
        </p:nvSpPr>
        <p:spPr>
          <a:xfrm>
            <a:off x="420623" y="1024338"/>
            <a:ext cx="3820450" cy="1243584"/>
          </a:xfrm>
          <a:prstGeom prst="rect">
            <a:avLst/>
          </a:prstGeom>
        </p:spPr>
        <p:txBody>
          <a:bodyPr vert="horz" lIns="0" tIns="45720" rIns="0" bIns="0" rtlCol="0">
            <a:noAutofit/>
          </a:bodyPr>
          <a:lstStyle>
            <a:lvl1pPr marL="0" indent="0" algn="l" defTabSz="914400" rtl="0" eaLnBrk="1" latinLnBrk="0" hangingPunct="1">
              <a:lnSpc>
                <a:spcPct val="100000"/>
              </a:lnSpc>
              <a:spcBef>
                <a:spcPts val="1000"/>
              </a:spcBef>
              <a:buFont typeface="Sage Text" panose="02010503040201060103" pitchFamily="50" charset="0"/>
              <a:buNone/>
              <a:defRPr lang="en-US" sz="1600" b="1" i="0" kern="1200">
                <a:solidFill>
                  <a:schemeClr val="tx2"/>
                </a:solidFill>
                <a:latin typeface="Sage Text" panose="02010503040201060103" pitchFamily="2" charset="77"/>
                <a:ea typeface="+mn-ea"/>
                <a:cs typeface="+mn-cs"/>
              </a:defRPr>
            </a:lvl1pPr>
            <a:lvl2pPr marL="457200" indent="0" algn="ctr" defTabSz="914400" rtl="0" eaLnBrk="1" latinLnBrk="0" hangingPunct="1">
              <a:lnSpc>
                <a:spcPct val="100000"/>
              </a:lnSpc>
              <a:spcBef>
                <a:spcPts val="500"/>
              </a:spcBef>
              <a:buFont typeface="Sage Text" panose="02010503040201060103" pitchFamily="50" charset="0"/>
              <a:buNone/>
              <a:defRPr lang="en-US" sz="2000" b="0" i="0" kern="1200">
                <a:solidFill>
                  <a:schemeClr val="bg1"/>
                </a:solidFill>
                <a:latin typeface="Sage Text" panose="02010503040201060103" pitchFamily="2" charset="77"/>
                <a:ea typeface="+mn-ea"/>
                <a:cs typeface="+mn-cs"/>
              </a:defRPr>
            </a:lvl2pPr>
            <a:lvl3pPr marL="914400" indent="0" algn="ctr" defTabSz="914400" rtl="0" eaLnBrk="1" latinLnBrk="0" hangingPunct="1">
              <a:lnSpc>
                <a:spcPct val="100000"/>
              </a:lnSpc>
              <a:spcBef>
                <a:spcPts val="500"/>
              </a:spcBef>
              <a:buFont typeface="Sage Text" panose="02010503040201060103" pitchFamily="50" charset="0"/>
              <a:buNone/>
              <a:defRPr lang="en-US" sz="1800" b="0" i="0" kern="1200">
                <a:solidFill>
                  <a:schemeClr val="bg1"/>
                </a:solidFill>
                <a:latin typeface="Sage Text" panose="02010503040201060103" pitchFamily="2" charset="77"/>
                <a:ea typeface="+mn-ea"/>
                <a:cs typeface="+mn-cs"/>
              </a:defRPr>
            </a:lvl3pPr>
            <a:lvl4pPr marL="1371600" indent="0" algn="ctr" defTabSz="914400" rtl="0" eaLnBrk="1" latinLnBrk="0" hangingPunct="1">
              <a:lnSpc>
                <a:spcPct val="100000"/>
              </a:lnSpc>
              <a:spcBef>
                <a:spcPts val="500"/>
              </a:spcBef>
              <a:buFont typeface="Sage Text" panose="02010503040201060103" pitchFamily="50" charset="0"/>
              <a:buNone/>
              <a:defRPr lang="en-US" sz="1600" b="0" i="0" kern="1200">
                <a:solidFill>
                  <a:schemeClr val="bg1"/>
                </a:solidFill>
                <a:latin typeface="Sage Text" panose="02010503040201060103" pitchFamily="2" charset="77"/>
                <a:ea typeface="+mn-ea"/>
                <a:cs typeface="+mn-cs"/>
              </a:defRPr>
            </a:lvl4pPr>
            <a:lvl5pPr marL="1828800" indent="0" algn="ctr" defTabSz="914400" rtl="0" eaLnBrk="1" latinLnBrk="0" hangingPunct="1">
              <a:lnSpc>
                <a:spcPct val="100000"/>
              </a:lnSpc>
              <a:spcBef>
                <a:spcPts val="500"/>
              </a:spcBef>
              <a:buFont typeface="Sage Text" panose="02010503040201060103" pitchFamily="50" charset="0"/>
              <a:buNone/>
              <a:defRPr lang="en-US" sz="1600" b="0" i="0" kern="1200">
                <a:solidFill>
                  <a:schemeClr val="bg1"/>
                </a:solidFill>
                <a:latin typeface="Sage Text" panose="02010503040201060103" pitchFamily="2" charset="77"/>
                <a:ea typeface="+mn-ea"/>
                <a:cs typeface="+mn-cs"/>
              </a:defRPr>
            </a:lvl5pPr>
            <a:lvl6pPr marL="22860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9pPr>
          </a:lstStyle>
          <a:p>
            <a:r>
              <a:rPr lang="en-US" sz="2400" b="0" dirty="0"/>
              <a:t>Consistency</a:t>
            </a:r>
          </a:p>
        </p:txBody>
      </p:sp>
    </p:spTree>
    <p:extLst>
      <p:ext uri="{BB962C8B-B14F-4D97-AF65-F5344CB8AC3E}">
        <p14:creationId xmlns:p14="http://schemas.microsoft.com/office/powerpoint/2010/main" val="3625769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Patterns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Questions to Ponder</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12</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1" name="TextBox 10">
            <a:extLst>
              <a:ext uri="{FF2B5EF4-FFF2-40B4-BE49-F238E27FC236}">
                <a16:creationId xmlns:a16="http://schemas.microsoft.com/office/drawing/2014/main" id="{1C48B9C0-E8B8-F5EB-DEDA-350747A9788C}"/>
              </a:ext>
            </a:extLst>
          </p:cNvPr>
          <p:cNvSpPr txBox="1"/>
          <p:nvPr/>
        </p:nvSpPr>
        <p:spPr>
          <a:xfrm>
            <a:off x="6285177" y="1994228"/>
            <a:ext cx="5768278" cy="321626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dirty="0">
                <a:ln/>
              </a:rPr>
              <a:t>What is consistency?</a:t>
            </a:r>
          </a:p>
          <a:p>
            <a:pPr marL="342900" indent="-342900">
              <a:lnSpc>
                <a:spcPct val="150000"/>
              </a:lnSpc>
              <a:buFont typeface="Arial" panose="020B0604020202020204" pitchFamily="34" charset="0"/>
              <a:buChar char="•"/>
            </a:pPr>
            <a:r>
              <a:rPr lang="en-US" dirty="0">
                <a:ln/>
              </a:rPr>
              <a:t>What is a pattern?</a:t>
            </a:r>
          </a:p>
          <a:p>
            <a:pPr marL="342900" indent="-342900">
              <a:lnSpc>
                <a:spcPct val="150000"/>
              </a:lnSpc>
              <a:buFont typeface="Arial" panose="020B0604020202020204" pitchFamily="34" charset="0"/>
              <a:buChar char="•"/>
            </a:pPr>
            <a:r>
              <a:rPr lang="en-US" dirty="0">
                <a:ln/>
              </a:rPr>
              <a:t>Why follow patterns?</a:t>
            </a:r>
          </a:p>
          <a:p>
            <a:pPr marL="342900" indent="-342900">
              <a:lnSpc>
                <a:spcPct val="150000"/>
              </a:lnSpc>
              <a:buFont typeface="Arial" panose="020B0604020202020204" pitchFamily="34" charset="0"/>
              <a:buChar char="•"/>
            </a:pPr>
            <a:r>
              <a:rPr lang="en-US" dirty="0">
                <a:ln/>
              </a:rPr>
              <a:t>How to think in patterns?</a:t>
            </a:r>
          </a:p>
          <a:p>
            <a:pPr marL="342900" indent="-342900">
              <a:lnSpc>
                <a:spcPct val="150000"/>
              </a:lnSpc>
              <a:buFont typeface="Arial" panose="020B0604020202020204" pitchFamily="34" charset="0"/>
              <a:buChar char="•"/>
            </a:pPr>
            <a:r>
              <a:rPr lang="en-US" dirty="0">
                <a:ln/>
              </a:rPr>
              <a:t>What to do when multiple patterns exist?</a:t>
            </a:r>
          </a:p>
          <a:p>
            <a:pPr marL="342900" indent="-342900">
              <a:lnSpc>
                <a:spcPct val="150000"/>
              </a:lnSpc>
              <a:buFont typeface="Arial" panose="020B0604020202020204" pitchFamily="34" charset="0"/>
              <a:buChar char="•"/>
            </a:pPr>
            <a:r>
              <a:rPr lang="en-US" dirty="0">
                <a:ln/>
              </a:rPr>
              <a:t>Where to document a pattern?</a:t>
            </a:r>
          </a:p>
          <a:p>
            <a:pPr marL="342900" indent="-342900">
              <a:lnSpc>
                <a:spcPct val="150000"/>
              </a:lnSpc>
              <a:buFont typeface="Arial" panose="020B0604020202020204" pitchFamily="34" charset="0"/>
              <a:buChar char="•"/>
            </a:pPr>
            <a:r>
              <a:rPr lang="en-US" dirty="0">
                <a:ln/>
              </a:rPr>
              <a:t>How to get a pattern approved?</a:t>
            </a:r>
          </a:p>
          <a:p>
            <a:pPr marL="342797" indent="-342797">
              <a:buFont typeface="Arial" panose="020B0604020202020204" pitchFamily="34" charset="0"/>
              <a:buChar char="•"/>
            </a:pPr>
            <a:endParaRPr lang="en-US" sz="1400" dirty="0"/>
          </a:p>
        </p:txBody>
      </p:sp>
      <p:pic>
        <p:nvPicPr>
          <p:cNvPr id="7" name="Picture 6">
            <a:extLst>
              <a:ext uri="{FF2B5EF4-FFF2-40B4-BE49-F238E27FC236}">
                <a16:creationId xmlns:a16="http://schemas.microsoft.com/office/drawing/2014/main" id="{668A6EF2-B112-372D-3F20-A19F4D966C6B}"/>
              </a:ext>
            </a:extLst>
          </p:cNvPr>
          <p:cNvPicPr>
            <a:picLocks noChangeAspect="1"/>
          </p:cNvPicPr>
          <p:nvPr/>
        </p:nvPicPr>
        <p:blipFill>
          <a:blip r:embed="rId3"/>
          <a:stretch>
            <a:fillRect/>
          </a:stretch>
        </p:blipFill>
        <p:spPr>
          <a:xfrm>
            <a:off x="1415192" y="1979915"/>
            <a:ext cx="3425111" cy="3425111"/>
          </a:xfrm>
          <a:prstGeom prst="rect">
            <a:avLst/>
          </a:prstGeom>
        </p:spPr>
      </p:pic>
    </p:spTree>
    <p:extLst>
      <p:ext uri="{BB962C8B-B14F-4D97-AF65-F5344CB8AC3E}">
        <p14:creationId xmlns:p14="http://schemas.microsoft.com/office/powerpoint/2010/main" val="241900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Patterns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What is consistency?</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13</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pic>
        <p:nvPicPr>
          <p:cNvPr id="8" name="Picture 7">
            <a:extLst>
              <a:ext uri="{FF2B5EF4-FFF2-40B4-BE49-F238E27FC236}">
                <a16:creationId xmlns:a16="http://schemas.microsoft.com/office/drawing/2014/main" id="{EC64F79D-DD94-3440-1489-77B83CD81915}"/>
              </a:ext>
            </a:extLst>
          </p:cNvPr>
          <p:cNvPicPr>
            <a:picLocks noChangeAspect="1"/>
          </p:cNvPicPr>
          <p:nvPr/>
        </p:nvPicPr>
        <p:blipFill>
          <a:blip r:embed="rId3"/>
          <a:stretch>
            <a:fillRect/>
          </a:stretch>
        </p:blipFill>
        <p:spPr>
          <a:xfrm>
            <a:off x="487680" y="1749231"/>
            <a:ext cx="5704856" cy="3859833"/>
          </a:xfrm>
          <a:prstGeom prst="rect">
            <a:avLst/>
          </a:prstGeom>
        </p:spPr>
      </p:pic>
      <p:sp>
        <p:nvSpPr>
          <p:cNvPr id="10" name="TextBox 9">
            <a:extLst>
              <a:ext uri="{FF2B5EF4-FFF2-40B4-BE49-F238E27FC236}">
                <a16:creationId xmlns:a16="http://schemas.microsoft.com/office/drawing/2014/main" id="{E7200B16-7A26-E066-972B-885058752C3E}"/>
              </a:ext>
            </a:extLst>
          </p:cNvPr>
          <p:cNvSpPr txBox="1"/>
          <p:nvPr/>
        </p:nvSpPr>
        <p:spPr>
          <a:xfrm>
            <a:off x="6519491" y="1848867"/>
            <a:ext cx="5094576" cy="1354217"/>
          </a:xfrm>
          <a:prstGeom prst="rect">
            <a:avLst/>
          </a:prstGeom>
          <a:noFill/>
        </p:spPr>
        <p:txBody>
          <a:bodyPr wrap="square" rtlCol="0">
            <a:spAutoFit/>
          </a:bodyPr>
          <a:lstStyle/>
          <a:p>
            <a:r>
              <a:rPr lang="en-CA" dirty="0"/>
              <a:t>Conformity in the application of something, typically that which is necessary for the </a:t>
            </a:r>
            <a:r>
              <a:rPr lang="en-CA" b="1" dirty="0"/>
              <a:t>sake of logic</a:t>
            </a:r>
            <a:r>
              <a:rPr lang="en-CA" dirty="0"/>
              <a:t>.</a:t>
            </a:r>
          </a:p>
          <a:p>
            <a:endParaRPr lang="en-CA" sz="1400" dirty="0"/>
          </a:p>
          <a:p>
            <a:r>
              <a:rPr lang="en-CA" sz="1400" dirty="0"/>
              <a:t>-</a:t>
            </a:r>
            <a:r>
              <a:rPr lang="en-CA" sz="1400" b="1" dirty="0"/>
              <a:t>dictionary.com</a:t>
            </a:r>
            <a:endParaRPr lang="en-US" sz="1400" b="1" dirty="0"/>
          </a:p>
        </p:txBody>
      </p:sp>
      <p:sp>
        <p:nvSpPr>
          <p:cNvPr id="12" name="TextBox 11">
            <a:extLst>
              <a:ext uri="{FF2B5EF4-FFF2-40B4-BE49-F238E27FC236}">
                <a16:creationId xmlns:a16="http://schemas.microsoft.com/office/drawing/2014/main" id="{25C3B171-10EA-F5DF-AC55-7C8D62677CB9}"/>
              </a:ext>
            </a:extLst>
          </p:cNvPr>
          <p:cNvSpPr txBox="1"/>
          <p:nvPr/>
        </p:nvSpPr>
        <p:spPr>
          <a:xfrm>
            <a:off x="6519491" y="3516506"/>
            <a:ext cx="5094576" cy="1077218"/>
          </a:xfrm>
          <a:prstGeom prst="rect">
            <a:avLst/>
          </a:prstGeom>
          <a:noFill/>
        </p:spPr>
        <p:txBody>
          <a:bodyPr wrap="square" rtlCol="0">
            <a:spAutoFit/>
          </a:bodyPr>
          <a:lstStyle/>
          <a:p>
            <a:r>
              <a:rPr lang="en-CA" dirty="0"/>
              <a:t>Logically ordered and/or following the </a:t>
            </a:r>
            <a:r>
              <a:rPr lang="en-CA" b="1" dirty="0"/>
              <a:t>same pattern</a:t>
            </a:r>
            <a:r>
              <a:rPr lang="en-CA" dirty="0"/>
              <a:t>.</a:t>
            </a:r>
          </a:p>
          <a:p>
            <a:endParaRPr lang="en-CA" sz="1400" dirty="0"/>
          </a:p>
          <a:p>
            <a:r>
              <a:rPr lang="en-CA" sz="1400" dirty="0"/>
              <a:t>-</a:t>
            </a:r>
            <a:r>
              <a:rPr lang="en-CA" sz="1400" b="1" dirty="0"/>
              <a:t>businessdictionary.com</a:t>
            </a:r>
            <a:endParaRPr lang="en-US" sz="1400" b="1" dirty="0"/>
          </a:p>
        </p:txBody>
      </p:sp>
      <p:sp>
        <p:nvSpPr>
          <p:cNvPr id="13" name="TextBox 12">
            <a:extLst>
              <a:ext uri="{FF2B5EF4-FFF2-40B4-BE49-F238E27FC236}">
                <a16:creationId xmlns:a16="http://schemas.microsoft.com/office/drawing/2014/main" id="{EBD42F66-3E21-8AB8-8108-FD7EAB1FAC42}"/>
              </a:ext>
            </a:extLst>
          </p:cNvPr>
          <p:cNvSpPr txBox="1"/>
          <p:nvPr/>
        </p:nvSpPr>
        <p:spPr>
          <a:xfrm>
            <a:off x="6519491" y="4907146"/>
            <a:ext cx="5094576" cy="1077218"/>
          </a:xfrm>
          <a:prstGeom prst="rect">
            <a:avLst/>
          </a:prstGeom>
          <a:noFill/>
        </p:spPr>
        <p:txBody>
          <a:bodyPr wrap="square" rtlCol="0">
            <a:spAutoFit/>
          </a:bodyPr>
          <a:lstStyle/>
          <a:p>
            <a:r>
              <a:rPr lang="en-CA" dirty="0"/>
              <a:t>Let’s be consistently right or consistency wrong. But let’s be consistent.</a:t>
            </a:r>
          </a:p>
          <a:p>
            <a:endParaRPr lang="en-CA" sz="1400" dirty="0"/>
          </a:p>
          <a:p>
            <a:r>
              <a:rPr lang="en-CA" sz="1400" dirty="0"/>
              <a:t>-</a:t>
            </a:r>
            <a:r>
              <a:rPr lang="en-CA" sz="1400" b="1" dirty="0"/>
              <a:t>JT</a:t>
            </a:r>
            <a:endParaRPr lang="en-US" sz="1400" b="1" dirty="0"/>
          </a:p>
        </p:txBody>
      </p:sp>
    </p:spTree>
    <p:extLst>
      <p:ext uri="{BB962C8B-B14F-4D97-AF65-F5344CB8AC3E}">
        <p14:creationId xmlns:p14="http://schemas.microsoft.com/office/powerpoint/2010/main" val="42374897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Patterns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What is a pattern?</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14</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pic>
        <p:nvPicPr>
          <p:cNvPr id="11" name="Picture 10">
            <a:extLst>
              <a:ext uri="{FF2B5EF4-FFF2-40B4-BE49-F238E27FC236}">
                <a16:creationId xmlns:a16="http://schemas.microsoft.com/office/drawing/2014/main" id="{02910C50-9089-F143-A324-6CEE2A253940}"/>
              </a:ext>
            </a:extLst>
          </p:cNvPr>
          <p:cNvPicPr>
            <a:picLocks noChangeAspect="1"/>
          </p:cNvPicPr>
          <p:nvPr/>
        </p:nvPicPr>
        <p:blipFill>
          <a:blip r:embed="rId3"/>
          <a:stretch>
            <a:fillRect/>
          </a:stretch>
        </p:blipFill>
        <p:spPr>
          <a:xfrm>
            <a:off x="376321" y="1767286"/>
            <a:ext cx="5528780" cy="3862688"/>
          </a:xfrm>
          <a:prstGeom prst="rect">
            <a:avLst/>
          </a:prstGeom>
        </p:spPr>
      </p:pic>
      <p:sp>
        <p:nvSpPr>
          <p:cNvPr id="14" name="TextBox 13">
            <a:extLst>
              <a:ext uri="{FF2B5EF4-FFF2-40B4-BE49-F238E27FC236}">
                <a16:creationId xmlns:a16="http://schemas.microsoft.com/office/drawing/2014/main" id="{4D619316-F3B5-DA45-FDAE-2DDFA0E8D9FD}"/>
              </a:ext>
            </a:extLst>
          </p:cNvPr>
          <p:cNvSpPr txBox="1"/>
          <p:nvPr/>
        </p:nvSpPr>
        <p:spPr>
          <a:xfrm>
            <a:off x="6097459" y="1138680"/>
            <a:ext cx="5768278" cy="4985980"/>
          </a:xfrm>
          <a:prstGeom prst="rect">
            <a:avLst/>
          </a:prstGeom>
          <a:noFill/>
        </p:spPr>
        <p:txBody>
          <a:bodyPr wrap="square" rtlCol="0">
            <a:spAutoFit/>
          </a:bodyPr>
          <a:lstStyle/>
          <a:p>
            <a:r>
              <a:rPr lang="en-US" sz="1600" b="1" dirty="0">
                <a:ln/>
              </a:rPr>
              <a:t>Consistent</a:t>
            </a:r>
            <a:r>
              <a:rPr lang="en-US" sz="1600" dirty="0">
                <a:ln/>
              </a:rPr>
              <a:t> and recurring characteristic or trait that helps in the identification of a phenomenon, and serves as an indicator or model for predicting its future behavior </a:t>
            </a:r>
          </a:p>
          <a:p>
            <a:endParaRPr lang="en-US" dirty="0">
              <a:ln/>
            </a:endParaRPr>
          </a:p>
          <a:p>
            <a:r>
              <a:rPr lang="en-US" sz="1400" b="1" dirty="0">
                <a:ln/>
              </a:rPr>
              <a:t>-businessdictionary.com</a:t>
            </a:r>
          </a:p>
          <a:p>
            <a:endParaRPr lang="en-US" dirty="0">
              <a:ln/>
            </a:endParaRPr>
          </a:p>
          <a:p>
            <a:r>
              <a:rPr lang="en-US" sz="1600" dirty="0">
                <a:ln/>
              </a:rPr>
              <a:t>An attempt to capture the </a:t>
            </a:r>
            <a:r>
              <a:rPr lang="en-US" sz="1600" b="1" dirty="0">
                <a:ln/>
              </a:rPr>
              <a:t>best practice </a:t>
            </a:r>
            <a:r>
              <a:rPr lang="en-US" sz="1600" dirty="0">
                <a:ln/>
              </a:rPr>
              <a:t>in a domain and transfer that knowledge to </a:t>
            </a:r>
            <a:r>
              <a:rPr lang="en-US" sz="1600" b="1" dirty="0">
                <a:ln/>
              </a:rPr>
              <a:t>other practitioners</a:t>
            </a:r>
          </a:p>
          <a:p>
            <a:endParaRPr lang="en-US" sz="1400" dirty="0">
              <a:ln/>
            </a:endParaRPr>
          </a:p>
          <a:p>
            <a:r>
              <a:rPr lang="en-US" sz="1600" dirty="0">
                <a:ln/>
              </a:rPr>
              <a:t>Expresses the </a:t>
            </a:r>
            <a:r>
              <a:rPr lang="en-US" sz="1600" b="1" dirty="0">
                <a:ln/>
              </a:rPr>
              <a:t>tried and proven </a:t>
            </a:r>
            <a:r>
              <a:rPr lang="en-US" sz="1600" dirty="0">
                <a:ln/>
              </a:rPr>
              <a:t>within a given domain</a:t>
            </a:r>
          </a:p>
          <a:p>
            <a:endParaRPr lang="en-US" sz="1600" dirty="0">
              <a:ln/>
            </a:endParaRPr>
          </a:p>
          <a:p>
            <a:r>
              <a:rPr lang="en-US" sz="1400" b="1" dirty="0">
                <a:ln/>
              </a:rPr>
              <a:t>-Joseph Bergin</a:t>
            </a:r>
          </a:p>
          <a:p>
            <a:endParaRPr lang="en-US" dirty="0">
              <a:ln/>
            </a:endParaRPr>
          </a:p>
          <a:p>
            <a:r>
              <a:rPr lang="en-US" sz="1600" dirty="0">
                <a:ln/>
              </a:rPr>
              <a:t>Describes a problem which occurs </a:t>
            </a:r>
            <a:r>
              <a:rPr lang="en-US" sz="1600" b="1" dirty="0">
                <a:ln/>
              </a:rPr>
              <a:t>over and over </a:t>
            </a:r>
            <a:r>
              <a:rPr lang="en-US" sz="1600" dirty="0">
                <a:ln/>
              </a:rPr>
              <a:t>again and then describes the core of the solution to that problem, in such a way that you can </a:t>
            </a:r>
            <a:r>
              <a:rPr lang="en-US" sz="1600" b="1" dirty="0">
                <a:ln/>
              </a:rPr>
              <a:t>use this solution </a:t>
            </a:r>
            <a:r>
              <a:rPr lang="en-US" sz="1600" dirty="0">
                <a:ln/>
              </a:rPr>
              <a:t>a million times over, without ever doing it the </a:t>
            </a:r>
            <a:r>
              <a:rPr lang="en-US" sz="1600" b="1" dirty="0">
                <a:ln/>
              </a:rPr>
              <a:t>same way twice</a:t>
            </a:r>
          </a:p>
          <a:p>
            <a:endParaRPr lang="en-US" sz="1600" b="1" dirty="0">
              <a:ln/>
            </a:endParaRPr>
          </a:p>
          <a:p>
            <a:r>
              <a:rPr lang="en-US" sz="1400" b="1" dirty="0">
                <a:ln/>
              </a:rPr>
              <a:t>-Christopher Alexander</a:t>
            </a:r>
          </a:p>
          <a:p>
            <a:pPr marL="342797" indent="-342797">
              <a:buFont typeface="Arial" panose="020B0604020202020204" pitchFamily="34" charset="0"/>
              <a:buChar char="•"/>
            </a:pPr>
            <a:endParaRPr lang="en-US" sz="1400" dirty="0"/>
          </a:p>
        </p:txBody>
      </p:sp>
    </p:spTree>
    <p:extLst>
      <p:ext uri="{BB962C8B-B14F-4D97-AF65-F5344CB8AC3E}">
        <p14:creationId xmlns:p14="http://schemas.microsoft.com/office/powerpoint/2010/main" val="228548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Patterns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Why follow patterns?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15</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4" name="TextBox 13">
            <a:extLst>
              <a:ext uri="{FF2B5EF4-FFF2-40B4-BE49-F238E27FC236}">
                <a16:creationId xmlns:a16="http://schemas.microsoft.com/office/drawing/2014/main" id="{4D619316-F3B5-DA45-FDAE-2DDFA0E8D9FD}"/>
              </a:ext>
            </a:extLst>
          </p:cNvPr>
          <p:cNvSpPr txBox="1"/>
          <p:nvPr/>
        </p:nvSpPr>
        <p:spPr>
          <a:xfrm>
            <a:off x="6088378" y="2582614"/>
            <a:ext cx="5768278" cy="1692771"/>
          </a:xfrm>
          <a:prstGeom prst="rect">
            <a:avLst/>
          </a:prstGeom>
          <a:noFill/>
        </p:spPr>
        <p:txBody>
          <a:bodyPr wrap="square" rtlCol="0">
            <a:spAutoFit/>
          </a:bodyPr>
          <a:lstStyle/>
          <a:p>
            <a:pPr marL="342900" indent="-342900">
              <a:buFont typeface="Arial" panose="020B0604020202020204" pitchFamily="34" charset="0"/>
              <a:buChar char="•"/>
            </a:pPr>
            <a:r>
              <a:rPr lang="en-US" dirty="0">
                <a:ln/>
              </a:rPr>
              <a:t>Develop software that makes sense</a:t>
            </a:r>
          </a:p>
          <a:p>
            <a:pPr marL="342900" indent="-342900">
              <a:buFont typeface="Arial" panose="020B0604020202020204" pitchFamily="34" charset="0"/>
              <a:buChar char="•"/>
            </a:pPr>
            <a:r>
              <a:rPr lang="en-US" dirty="0">
                <a:ln/>
              </a:rPr>
              <a:t>Have components that are reusable</a:t>
            </a:r>
          </a:p>
          <a:p>
            <a:pPr marL="342900" indent="-342900">
              <a:buFont typeface="Arial" panose="020B0604020202020204" pitchFamily="34" charset="0"/>
              <a:buChar char="•"/>
            </a:pPr>
            <a:r>
              <a:rPr lang="en-US" dirty="0">
                <a:ln/>
              </a:rPr>
              <a:t>Reduce defects with common functionality</a:t>
            </a:r>
          </a:p>
          <a:p>
            <a:pPr marL="342900" indent="-342900">
              <a:buFont typeface="Arial" panose="020B0604020202020204" pitchFamily="34" charset="0"/>
              <a:buChar char="•"/>
            </a:pPr>
            <a:r>
              <a:rPr lang="en-US" dirty="0">
                <a:ln/>
              </a:rPr>
              <a:t>Reduce recurring issues</a:t>
            </a:r>
          </a:p>
          <a:p>
            <a:pPr marL="342900" indent="-342900">
              <a:buFont typeface="Arial" panose="020B0604020202020204" pitchFamily="34" charset="0"/>
              <a:buChar char="•"/>
            </a:pPr>
            <a:r>
              <a:rPr lang="en-US" dirty="0">
                <a:ln/>
              </a:rPr>
              <a:t>Smaller code base</a:t>
            </a:r>
          </a:p>
          <a:p>
            <a:pPr marL="342797" indent="-342797">
              <a:buFont typeface="Arial" panose="020B0604020202020204" pitchFamily="34" charset="0"/>
              <a:buChar char="•"/>
            </a:pPr>
            <a:endParaRPr lang="en-US" sz="1400" dirty="0"/>
          </a:p>
        </p:txBody>
      </p:sp>
      <p:pic>
        <p:nvPicPr>
          <p:cNvPr id="8" name="Picture 7">
            <a:extLst>
              <a:ext uri="{FF2B5EF4-FFF2-40B4-BE49-F238E27FC236}">
                <a16:creationId xmlns:a16="http://schemas.microsoft.com/office/drawing/2014/main" id="{052ED619-E1FD-532F-98D7-1BC71B698536}"/>
              </a:ext>
            </a:extLst>
          </p:cNvPr>
          <p:cNvPicPr>
            <a:picLocks noChangeAspect="1"/>
          </p:cNvPicPr>
          <p:nvPr/>
        </p:nvPicPr>
        <p:blipFill>
          <a:blip r:embed="rId3"/>
          <a:stretch>
            <a:fillRect/>
          </a:stretch>
        </p:blipFill>
        <p:spPr>
          <a:xfrm>
            <a:off x="487680" y="1800896"/>
            <a:ext cx="4800600" cy="4038600"/>
          </a:xfrm>
          <a:prstGeom prst="rect">
            <a:avLst/>
          </a:prstGeom>
        </p:spPr>
      </p:pic>
    </p:spTree>
    <p:extLst>
      <p:ext uri="{BB962C8B-B14F-4D97-AF65-F5344CB8AC3E}">
        <p14:creationId xmlns:p14="http://schemas.microsoft.com/office/powerpoint/2010/main" val="39208028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Patterns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How to think in patterns?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16</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4" name="TextBox 13">
            <a:extLst>
              <a:ext uri="{FF2B5EF4-FFF2-40B4-BE49-F238E27FC236}">
                <a16:creationId xmlns:a16="http://schemas.microsoft.com/office/drawing/2014/main" id="{4D619316-F3B5-DA45-FDAE-2DDFA0E8D9FD}"/>
              </a:ext>
            </a:extLst>
          </p:cNvPr>
          <p:cNvSpPr txBox="1"/>
          <p:nvPr/>
        </p:nvSpPr>
        <p:spPr>
          <a:xfrm>
            <a:off x="5795157" y="2582614"/>
            <a:ext cx="6258297" cy="2739211"/>
          </a:xfrm>
          <a:prstGeom prst="rect">
            <a:avLst/>
          </a:prstGeom>
          <a:noFill/>
        </p:spPr>
        <p:txBody>
          <a:bodyPr wrap="square" rtlCol="0">
            <a:spAutoFit/>
          </a:bodyPr>
          <a:lstStyle/>
          <a:p>
            <a:pPr marL="342900" indent="-342900">
              <a:buFont typeface="Arial" panose="020B0604020202020204" pitchFamily="34" charset="0"/>
              <a:buChar char="•"/>
            </a:pPr>
            <a:r>
              <a:rPr lang="en-US" dirty="0">
                <a:ln/>
              </a:rPr>
              <a:t>Be born that way or put in the effort</a:t>
            </a:r>
          </a:p>
          <a:p>
            <a:pPr marL="342900" indent="-342900">
              <a:buFont typeface="Arial" panose="020B0604020202020204" pitchFamily="34" charset="0"/>
              <a:buChar char="•"/>
            </a:pPr>
            <a:r>
              <a:rPr lang="en-US" dirty="0">
                <a:ln/>
              </a:rPr>
              <a:t>Be observant and think horizontally</a:t>
            </a:r>
          </a:p>
          <a:p>
            <a:pPr marL="342900" indent="-342900">
              <a:buFont typeface="Arial" panose="020B0604020202020204" pitchFamily="34" charset="0"/>
              <a:buChar char="•"/>
            </a:pPr>
            <a:r>
              <a:rPr lang="en-US" dirty="0">
                <a:ln/>
              </a:rPr>
              <a:t>Recognize, recognize, recognize</a:t>
            </a:r>
          </a:p>
          <a:p>
            <a:pPr marL="342900" indent="-342900">
              <a:buFont typeface="Arial" panose="020B0604020202020204" pitchFamily="34" charset="0"/>
              <a:buChar char="•"/>
            </a:pPr>
            <a:r>
              <a:rPr lang="en-US" dirty="0">
                <a:ln/>
              </a:rPr>
              <a:t>Think, think, think</a:t>
            </a:r>
          </a:p>
          <a:p>
            <a:pPr marL="342900" indent="-342900">
              <a:buFont typeface="Arial" panose="020B0604020202020204" pitchFamily="34" charset="0"/>
              <a:buChar char="•"/>
            </a:pPr>
            <a:r>
              <a:rPr lang="en-US" dirty="0">
                <a:ln/>
              </a:rPr>
              <a:t>Patterns are not seen in decisions, but the shadows they create</a:t>
            </a:r>
          </a:p>
          <a:p>
            <a:pPr marL="800100" lvl="1" indent="-342900">
              <a:buFont typeface="Arial" panose="020B0604020202020204" pitchFamily="34" charset="0"/>
              <a:buChar char="•"/>
            </a:pPr>
            <a:r>
              <a:rPr lang="en-US" sz="1600" dirty="0">
                <a:ln/>
              </a:rPr>
              <a:t>Two or more decisions casts the same shadow. A pattern!</a:t>
            </a:r>
          </a:p>
          <a:p>
            <a:pPr marL="342900" indent="-342900">
              <a:buFont typeface="Arial" panose="020B0604020202020204" pitchFamily="34" charset="0"/>
              <a:buChar char="•"/>
            </a:pPr>
            <a:r>
              <a:rPr lang="en-US" dirty="0">
                <a:ln/>
              </a:rPr>
              <a:t>Patterns are detected in echoes</a:t>
            </a:r>
          </a:p>
          <a:p>
            <a:pPr marL="800100" lvl="1" indent="-342900">
              <a:buFont typeface="Arial" panose="020B0604020202020204" pitchFamily="34" charset="0"/>
              <a:buChar char="•"/>
            </a:pPr>
            <a:r>
              <a:rPr lang="en-US" sz="1600" dirty="0">
                <a:ln/>
              </a:rPr>
              <a:t>Different actions, same echo. A pattern!</a:t>
            </a:r>
          </a:p>
          <a:p>
            <a:pPr marL="342797" indent="-342797">
              <a:buFont typeface="Arial" panose="020B0604020202020204" pitchFamily="34" charset="0"/>
              <a:buChar char="•"/>
            </a:pPr>
            <a:endParaRPr lang="en-US" sz="1400" dirty="0"/>
          </a:p>
        </p:txBody>
      </p:sp>
      <p:pic>
        <p:nvPicPr>
          <p:cNvPr id="10" name="Picture 9">
            <a:extLst>
              <a:ext uri="{FF2B5EF4-FFF2-40B4-BE49-F238E27FC236}">
                <a16:creationId xmlns:a16="http://schemas.microsoft.com/office/drawing/2014/main" id="{00870C68-96EF-577E-6AAD-CAD0A6965C12}"/>
              </a:ext>
            </a:extLst>
          </p:cNvPr>
          <p:cNvPicPr>
            <a:picLocks noChangeAspect="1"/>
          </p:cNvPicPr>
          <p:nvPr/>
        </p:nvPicPr>
        <p:blipFill>
          <a:blip r:embed="rId3"/>
          <a:stretch>
            <a:fillRect/>
          </a:stretch>
        </p:blipFill>
        <p:spPr>
          <a:xfrm>
            <a:off x="761419" y="1577592"/>
            <a:ext cx="4512563" cy="4410540"/>
          </a:xfrm>
          <a:prstGeom prst="rect">
            <a:avLst/>
          </a:prstGeom>
        </p:spPr>
      </p:pic>
    </p:spTree>
    <p:extLst>
      <p:ext uri="{BB962C8B-B14F-4D97-AF65-F5344CB8AC3E}">
        <p14:creationId xmlns:p14="http://schemas.microsoft.com/office/powerpoint/2010/main" val="1289022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Patterns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What to do when multiple patterns exist?</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17</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4" name="TextBox 13">
            <a:extLst>
              <a:ext uri="{FF2B5EF4-FFF2-40B4-BE49-F238E27FC236}">
                <a16:creationId xmlns:a16="http://schemas.microsoft.com/office/drawing/2014/main" id="{4D619316-F3B5-DA45-FDAE-2DDFA0E8D9FD}"/>
              </a:ext>
            </a:extLst>
          </p:cNvPr>
          <p:cNvSpPr txBox="1"/>
          <p:nvPr/>
        </p:nvSpPr>
        <p:spPr>
          <a:xfrm>
            <a:off x="5795157" y="2661741"/>
            <a:ext cx="6258297" cy="2246769"/>
          </a:xfrm>
          <a:prstGeom prst="rect">
            <a:avLst/>
          </a:prstGeom>
          <a:noFill/>
        </p:spPr>
        <p:txBody>
          <a:bodyPr wrap="square" rtlCol="0">
            <a:spAutoFit/>
          </a:bodyPr>
          <a:lstStyle/>
          <a:p>
            <a:pPr marL="342900" indent="-342900">
              <a:buFont typeface="Arial" panose="020B0604020202020204" pitchFamily="34" charset="0"/>
              <a:buChar char="•"/>
            </a:pPr>
            <a:r>
              <a:rPr lang="en-US" dirty="0">
                <a:ln/>
              </a:rPr>
              <a:t>We need to discuss it</a:t>
            </a:r>
          </a:p>
          <a:p>
            <a:pPr marL="342900" indent="-342900">
              <a:buFont typeface="Arial" panose="020B0604020202020204" pitchFamily="34" charset="0"/>
              <a:buChar char="•"/>
            </a:pPr>
            <a:r>
              <a:rPr lang="en-US" dirty="0">
                <a:ln/>
              </a:rPr>
              <a:t>Understand the different implementations</a:t>
            </a:r>
          </a:p>
          <a:p>
            <a:pPr marL="342900" indent="-342900">
              <a:buFont typeface="Arial" panose="020B0604020202020204" pitchFamily="34" charset="0"/>
              <a:buChar char="•"/>
            </a:pPr>
            <a:r>
              <a:rPr lang="en-US" dirty="0">
                <a:ln/>
              </a:rPr>
              <a:t>Determine the better pattern</a:t>
            </a:r>
          </a:p>
          <a:p>
            <a:pPr marL="342900" indent="-342900">
              <a:buFont typeface="Arial" panose="020B0604020202020204" pitchFamily="34" charset="0"/>
              <a:buChar char="•"/>
            </a:pPr>
            <a:r>
              <a:rPr lang="en-US" dirty="0">
                <a:ln/>
              </a:rPr>
              <a:t>Address now or add to tech debt</a:t>
            </a:r>
          </a:p>
          <a:p>
            <a:pPr marL="342900" indent="-342900">
              <a:buFont typeface="Arial" panose="020B0604020202020204" pitchFamily="34" charset="0"/>
              <a:buChar char="•"/>
            </a:pPr>
            <a:r>
              <a:rPr lang="en-US" dirty="0">
                <a:ln/>
              </a:rPr>
              <a:t>Document, document, document</a:t>
            </a:r>
          </a:p>
          <a:p>
            <a:pPr marL="342900" indent="-342900">
              <a:buFont typeface="Arial" panose="020B0604020202020204" pitchFamily="34" charset="0"/>
              <a:buChar char="•"/>
            </a:pPr>
            <a:r>
              <a:rPr lang="en-US" dirty="0">
                <a:ln/>
              </a:rPr>
              <a:t>Be part of the solution, not ongoing debt</a:t>
            </a:r>
          </a:p>
          <a:p>
            <a:pPr marL="342900" indent="-342900">
              <a:buFont typeface="Arial" panose="020B0604020202020204" pitchFamily="34" charset="0"/>
              <a:buChar char="•"/>
            </a:pPr>
            <a:r>
              <a:rPr lang="en-US" dirty="0">
                <a:ln/>
              </a:rPr>
              <a:t>It’s everyone’s responsibility</a:t>
            </a:r>
          </a:p>
          <a:p>
            <a:pPr marL="342797" indent="-342797">
              <a:buFont typeface="Arial" panose="020B0604020202020204" pitchFamily="34" charset="0"/>
              <a:buChar char="•"/>
            </a:pPr>
            <a:endParaRPr lang="en-US" sz="1400" dirty="0"/>
          </a:p>
        </p:txBody>
      </p:sp>
      <p:pic>
        <p:nvPicPr>
          <p:cNvPr id="8" name="Picture 7">
            <a:extLst>
              <a:ext uri="{FF2B5EF4-FFF2-40B4-BE49-F238E27FC236}">
                <a16:creationId xmlns:a16="http://schemas.microsoft.com/office/drawing/2014/main" id="{5D5FD552-BF14-DFFC-B9E5-998BE7F2C9C1}"/>
              </a:ext>
            </a:extLst>
          </p:cNvPr>
          <p:cNvPicPr>
            <a:picLocks noChangeAspect="1"/>
          </p:cNvPicPr>
          <p:nvPr/>
        </p:nvPicPr>
        <p:blipFill>
          <a:blip r:embed="rId3"/>
          <a:stretch>
            <a:fillRect/>
          </a:stretch>
        </p:blipFill>
        <p:spPr>
          <a:xfrm>
            <a:off x="758261" y="1577592"/>
            <a:ext cx="4383755" cy="4415067"/>
          </a:xfrm>
          <a:prstGeom prst="rect">
            <a:avLst/>
          </a:prstGeom>
        </p:spPr>
      </p:pic>
    </p:spTree>
    <p:extLst>
      <p:ext uri="{BB962C8B-B14F-4D97-AF65-F5344CB8AC3E}">
        <p14:creationId xmlns:p14="http://schemas.microsoft.com/office/powerpoint/2010/main" val="16425900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Patterns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Where to document pattern?</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18</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4" name="TextBox 13">
            <a:extLst>
              <a:ext uri="{FF2B5EF4-FFF2-40B4-BE49-F238E27FC236}">
                <a16:creationId xmlns:a16="http://schemas.microsoft.com/office/drawing/2014/main" id="{4D619316-F3B5-DA45-FDAE-2DDFA0E8D9FD}"/>
              </a:ext>
            </a:extLst>
          </p:cNvPr>
          <p:cNvSpPr txBox="1"/>
          <p:nvPr/>
        </p:nvSpPr>
        <p:spPr>
          <a:xfrm>
            <a:off x="8737818" y="2621087"/>
            <a:ext cx="2695700" cy="2431435"/>
          </a:xfrm>
          <a:prstGeom prst="rect">
            <a:avLst/>
          </a:prstGeom>
          <a:noFill/>
        </p:spPr>
        <p:txBody>
          <a:bodyPr wrap="square" rtlCol="0">
            <a:spAutoFit/>
          </a:bodyPr>
          <a:lstStyle/>
          <a:p>
            <a:pPr marL="342900" indent="-342900">
              <a:buFont typeface="Arial" panose="020B0604020202020204" pitchFamily="34" charset="0"/>
              <a:buChar char="•"/>
            </a:pPr>
            <a:r>
              <a:rPr lang="en-US" dirty="0">
                <a:ln/>
              </a:rPr>
              <a:t>Living document</a:t>
            </a:r>
          </a:p>
          <a:p>
            <a:pPr marL="342900" indent="-342900">
              <a:buFont typeface="Arial" panose="020B0604020202020204" pitchFamily="34" charset="0"/>
              <a:buChar char="•"/>
            </a:pPr>
            <a:r>
              <a:rPr lang="en-US" dirty="0">
                <a:ln/>
              </a:rPr>
              <a:t>Accepted patterns</a:t>
            </a:r>
          </a:p>
          <a:p>
            <a:pPr marL="800100" lvl="1" indent="-342900">
              <a:buFont typeface="Arial" panose="020B0604020202020204" pitchFamily="34" charset="0"/>
              <a:buChar char="•"/>
            </a:pPr>
            <a:r>
              <a:rPr lang="en-US" sz="1600" dirty="0">
                <a:ln/>
              </a:rPr>
              <a:t>Description</a:t>
            </a:r>
          </a:p>
          <a:p>
            <a:pPr marL="800100" lvl="1" indent="-342900">
              <a:buFont typeface="Arial" panose="020B0604020202020204" pitchFamily="34" charset="0"/>
              <a:buChar char="•"/>
            </a:pPr>
            <a:r>
              <a:rPr lang="en-US" sz="1600" dirty="0">
                <a:ln/>
              </a:rPr>
              <a:t>Rationale</a:t>
            </a:r>
          </a:p>
          <a:p>
            <a:pPr marL="800100" lvl="1" indent="-342900">
              <a:buFont typeface="Arial" panose="020B0604020202020204" pitchFamily="34" charset="0"/>
              <a:buChar char="•"/>
            </a:pPr>
            <a:r>
              <a:rPr lang="en-US" sz="1600" dirty="0">
                <a:ln/>
              </a:rPr>
              <a:t>Examples</a:t>
            </a:r>
          </a:p>
          <a:p>
            <a:pPr marL="342900" indent="-342900">
              <a:buFont typeface="Arial" panose="020B0604020202020204" pitchFamily="34" charset="0"/>
              <a:buChar char="•"/>
            </a:pPr>
            <a:r>
              <a:rPr lang="en-US" dirty="0">
                <a:ln/>
              </a:rPr>
              <a:t>Both Internal and External Developers need these patterns</a:t>
            </a:r>
          </a:p>
          <a:p>
            <a:pPr marL="342797" indent="-342797">
              <a:buFont typeface="Arial" panose="020B0604020202020204" pitchFamily="34" charset="0"/>
              <a:buChar char="•"/>
            </a:pPr>
            <a:endParaRPr lang="en-US" sz="1400" dirty="0"/>
          </a:p>
        </p:txBody>
      </p:sp>
      <p:pic>
        <p:nvPicPr>
          <p:cNvPr id="6" name="Picture 5">
            <a:extLst>
              <a:ext uri="{FF2B5EF4-FFF2-40B4-BE49-F238E27FC236}">
                <a16:creationId xmlns:a16="http://schemas.microsoft.com/office/drawing/2014/main" id="{92DD292F-31C2-1F36-9097-5BF163D5C543}"/>
              </a:ext>
            </a:extLst>
          </p:cNvPr>
          <p:cNvPicPr>
            <a:picLocks noChangeAspect="1"/>
          </p:cNvPicPr>
          <p:nvPr/>
        </p:nvPicPr>
        <p:blipFill>
          <a:blip r:embed="rId3"/>
          <a:stretch>
            <a:fillRect/>
          </a:stretch>
        </p:blipFill>
        <p:spPr>
          <a:xfrm>
            <a:off x="214723" y="2569263"/>
            <a:ext cx="3559058" cy="2632129"/>
          </a:xfrm>
          <a:prstGeom prst="rect">
            <a:avLst/>
          </a:prstGeom>
        </p:spPr>
      </p:pic>
      <p:pic>
        <p:nvPicPr>
          <p:cNvPr id="10" name="Picture 9">
            <a:extLst>
              <a:ext uri="{FF2B5EF4-FFF2-40B4-BE49-F238E27FC236}">
                <a16:creationId xmlns:a16="http://schemas.microsoft.com/office/drawing/2014/main" id="{252A46E0-CB79-57F7-E9D3-DE73639C20F3}"/>
              </a:ext>
            </a:extLst>
          </p:cNvPr>
          <p:cNvPicPr>
            <a:picLocks noChangeAspect="1"/>
          </p:cNvPicPr>
          <p:nvPr/>
        </p:nvPicPr>
        <p:blipFill>
          <a:blip r:embed="rId4"/>
          <a:stretch>
            <a:fillRect/>
          </a:stretch>
        </p:blipFill>
        <p:spPr>
          <a:xfrm>
            <a:off x="4624287" y="1954291"/>
            <a:ext cx="3263025" cy="3765029"/>
          </a:xfrm>
          <a:prstGeom prst="rect">
            <a:avLst/>
          </a:prstGeom>
        </p:spPr>
      </p:pic>
    </p:spTree>
    <p:extLst>
      <p:ext uri="{BB962C8B-B14F-4D97-AF65-F5344CB8AC3E}">
        <p14:creationId xmlns:p14="http://schemas.microsoft.com/office/powerpoint/2010/main" val="683707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Patterns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How to get a pattern approved?</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19</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7042459" y="2065021"/>
            <a:ext cx="4904818" cy="3139321"/>
          </a:xfrm>
          <a:prstGeom prst="rect">
            <a:avLst/>
          </a:prstGeom>
          <a:noFill/>
        </p:spPr>
        <p:txBody>
          <a:bodyPr wrap="square" rtlCol="0">
            <a:spAutoFit/>
          </a:bodyPr>
          <a:lstStyle/>
          <a:p>
            <a:pPr marL="342900" indent="-342900">
              <a:buFont typeface="Arial" panose="020B0604020202020204" pitchFamily="34" charset="0"/>
              <a:buChar char="•"/>
            </a:pPr>
            <a:r>
              <a:rPr lang="en-US" dirty="0">
                <a:ln/>
              </a:rPr>
              <a:t>Is it or will it be used in multiple locations?</a:t>
            </a:r>
          </a:p>
          <a:p>
            <a:pPr marL="342900" indent="-342900">
              <a:buFont typeface="Arial" panose="020B0604020202020204" pitchFamily="34" charset="0"/>
              <a:buChar char="•"/>
            </a:pPr>
            <a:r>
              <a:rPr lang="en-US" dirty="0">
                <a:ln/>
              </a:rPr>
              <a:t>Does it meet all the coding standards?</a:t>
            </a:r>
          </a:p>
          <a:p>
            <a:pPr marL="342900" indent="-342900">
              <a:buFont typeface="Arial" panose="020B0604020202020204" pitchFamily="34" charset="0"/>
              <a:buChar char="•"/>
            </a:pPr>
            <a:r>
              <a:rPr lang="en-US" dirty="0">
                <a:ln/>
              </a:rPr>
              <a:t>Has it been code reviewed and peer reviewed?</a:t>
            </a:r>
          </a:p>
          <a:p>
            <a:pPr marL="342900" indent="-342900">
              <a:buFont typeface="Arial" panose="020B0604020202020204" pitchFamily="34" charset="0"/>
              <a:buChar char="•"/>
            </a:pPr>
            <a:r>
              <a:rPr lang="en-US" dirty="0">
                <a:ln/>
              </a:rPr>
              <a:t>Architectural review and acceptance</a:t>
            </a:r>
          </a:p>
          <a:p>
            <a:pPr marL="342900" indent="-342900">
              <a:buFont typeface="Arial" panose="020B0604020202020204" pitchFamily="34" charset="0"/>
              <a:buChar char="•"/>
            </a:pPr>
            <a:r>
              <a:rPr lang="en-US" dirty="0">
                <a:ln/>
              </a:rPr>
              <a:t>Added to Coding Patterns document</a:t>
            </a:r>
          </a:p>
          <a:p>
            <a:pPr marL="342900" indent="-342900">
              <a:buFont typeface="Arial" panose="020B0604020202020204" pitchFamily="34" charset="0"/>
              <a:buChar char="•"/>
            </a:pPr>
            <a:r>
              <a:rPr lang="en-US" dirty="0">
                <a:ln/>
              </a:rPr>
              <a:t>Easy!</a:t>
            </a:r>
          </a:p>
          <a:p>
            <a:pPr marL="342900" indent="-342900">
              <a:buFont typeface="Arial" panose="020B0604020202020204" pitchFamily="34" charset="0"/>
              <a:buChar char="•"/>
            </a:pPr>
            <a:r>
              <a:rPr lang="en-US" dirty="0">
                <a:ln/>
              </a:rPr>
              <a:t>It is every developer’s responsibility to document patterns</a:t>
            </a:r>
          </a:p>
          <a:p>
            <a:pPr marL="342797" indent="-342797">
              <a:buFont typeface="Arial" panose="020B0604020202020204" pitchFamily="34" charset="0"/>
              <a:buChar char="•"/>
            </a:pPr>
            <a:endParaRPr lang="en-US" dirty="0"/>
          </a:p>
        </p:txBody>
      </p:sp>
      <p:pic>
        <p:nvPicPr>
          <p:cNvPr id="13" name="Picture 12">
            <a:extLst>
              <a:ext uri="{FF2B5EF4-FFF2-40B4-BE49-F238E27FC236}">
                <a16:creationId xmlns:a16="http://schemas.microsoft.com/office/drawing/2014/main" id="{2C78BF26-8BAE-6BD0-4C71-D1D10580707E}"/>
              </a:ext>
            </a:extLst>
          </p:cNvPr>
          <p:cNvPicPr>
            <a:picLocks noChangeAspect="1"/>
          </p:cNvPicPr>
          <p:nvPr/>
        </p:nvPicPr>
        <p:blipFill>
          <a:blip r:embed="rId3"/>
          <a:stretch>
            <a:fillRect/>
          </a:stretch>
        </p:blipFill>
        <p:spPr>
          <a:xfrm>
            <a:off x="185738" y="2078501"/>
            <a:ext cx="6506251" cy="3098033"/>
          </a:xfrm>
          <a:prstGeom prst="rect">
            <a:avLst/>
          </a:prstGeom>
        </p:spPr>
      </p:pic>
    </p:spTree>
    <p:extLst>
      <p:ext uri="{BB962C8B-B14F-4D97-AF65-F5344CB8AC3E}">
        <p14:creationId xmlns:p14="http://schemas.microsoft.com/office/powerpoint/2010/main" val="2249001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DDCCC-2BBC-E246-8A53-0C1D54DB9F22}"/>
              </a:ext>
            </a:extLst>
          </p:cNvPr>
          <p:cNvSpPr>
            <a:spLocks noGrp="1"/>
          </p:cNvSpPr>
          <p:nvPr>
            <p:ph type="title"/>
          </p:nvPr>
        </p:nvSpPr>
        <p:spPr/>
        <p:txBody>
          <a:bodyPr/>
          <a:lstStyle/>
          <a:p>
            <a:r>
              <a:rPr lang="en-US" dirty="0"/>
              <a:t>Table of contents</a:t>
            </a:r>
          </a:p>
        </p:txBody>
      </p:sp>
      <p:sp>
        <p:nvSpPr>
          <p:cNvPr id="4" name="Text Placeholder 3">
            <a:extLst>
              <a:ext uri="{FF2B5EF4-FFF2-40B4-BE49-F238E27FC236}">
                <a16:creationId xmlns:a16="http://schemas.microsoft.com/office/drawing/2014/main" id="{235EF040-A010-8F4A-843C-76AE32D62F96}"/>
              </a:ext>
            </a:extLst>
          </p:cNvPr>
          <p:cNvSpPr>
            <a:spLocks noGrp="1"/>
          </p:cNvSpPr>
          <p:nvPr>
            <p:ph type="body" sz="quarter" idx="12"/>
          </p:nvPr>
        </p:nvSpPr>
        <p:spPr/>
        <p:txBody>
          <a:bodyPr/>
          <a:lstStyle/>
          <a:p>
            <a:r>
              <a:rPr lang="en-US" dirty="0"/>
              <a:t>Improbability Principal</a:t>
            </a:r>
          </a:p>
          <a:p>
            <a:pPr lvl="1"/>
            <a:r>
              <a:rPr lang="en-US" dirty="0"/>
              <a:t>David Hand</a:t>
            </a:r>
          </a:p>
        </p:txBody>
      </p:sp>
      <p:sp>
        <p:nvSpPr>
          <p:cNvPr id="5" name="Text Placeholder 4">
            <a:extLst>
              <a:ext uri="{FF2B5EF4-FFF2-40B4-BE49-F238E27FC236}">
                <a16:creationId xmlns:a16="http://schemas.microsoft.com/office/drawing/2014/main" id="{23C60FB3-DA2E-EC40-8B08-61B3A8B56FE9}"/>
              </a:ext>
            </a:extLst>
          </p:cNvPr>
          <p:cNvSpPr>
            <a:spLocks noGrp="1"/>
          </p:cNvSpPr>
          <p:nvPr>
            <p:ph type="body" sz="quarter" idx="13"/>
          </p:nvPr>
        </p:nvSpPr>
        <p:spPr/>
        <p:txBody>
          <a:bodyPr/>
          <a:lstStyle/>
          <a:p>
            <a:r>
              <a:rPr lang="en-US" dirty="0"/>
              <a:t>Code Reviews</a:t>
            </a:r>
          </a:p>
          <a:p>
            <a:pPr lvl="1"/>
            <a:r>
              <a:rPr lang="en-US" dirty="0"/>
              <a:t>Deep Dive</a:t>
            </a:r>
          </a:p>
        </p:txBody>
      </p:sp>
      <p:sp>
        <p:nvSpPr>
          <p:cNvPr id="6" name="Text Placeholder 5">
            <a:extLst>
              <a:ext uri="{FF2B5EF4-FFF2-40B4-BE49-F238E27FC236}">
                <a16:creationId xmlns:a16="http://schemas.microsoft.com/office/drawing/2014/main" id="{4549BDE7-9F86-9547-9153-C629F0487C8A}"/>
              </a:ext>
            </a:extLst>
          </p:cNvPr>
          <p:cNvSpPr>
            <a:spLocks noGrp="1"/>
          </p:cNvSpPr>
          <p:nvPr>
            <p:ph type="body" sz="quarter" idx="14"/>
          </p:nvPr>
        </p:nvSpPr>
        <p:spPr>
          <a:xfrm>
            <a:off x="6254750" y="2935225"/>
            <a:ext cx="2838958" cy="987552"/>
          </a:xfrm>
        </p:spPr>
        <p:txBody>
          <a:bodyPr/>
          <a:lstStyle/>
          <a:p>
            <a:r>
              <a:rPr lang="en-US" dirty="0"/>
              <a:t>Coding Standards</a:t>
            </a:r>
          </a:p>
          <a:p>
            <a:pPr lvl="1"/>
            <a:r>
              <a:rPr lang="en-US" dirty="0"/>
              <a:t>Excellence is a Habit</a:t>
            </a:r>
          </a:p>
        </p:txBody>
      </p:sp>
      <p:sp>
        <p:nvSpPr>
          <p:cNvPr id="8" name="Text Placeholder 7">
            <a:extLst>
              <a:ext uri="{FF2B5EF4-FFF2-40B4-BE49-F238E27FC236}">
                <a16:creationId xmlns:a16="http://schemas.microsoft.com/office/drawing/2014/main" id="{4CBFE028-76A9-C843-9C32-57CCBB917B4B}"/>
              </a:ext>
            </a:extLst>
          </p:cNvPr>
          <p:cNvSpPr>
            <a:spLocks noGrp="1"/>
          </p:cNvSpPr>
          <p:nvPr>
            <p:ph type="body" sz="quarter" idx="16"/>
          </p:nvPr>
        </p:nvSpPr>
        <p:spPr/>
        <p:txBody>
          <a:bodyPr/>
          <a:lstStyle/>
          <a:p>
            <a:r>
              <a:rPr lang="en-US" dirty="0"/>
              <a:t>Coding Pattens</a:t>
            </a:r>
          </a:p>
          <a:p>
            <a:pPr lvl="1"/>
            <a:r>
              <a:rPr lang="en-US" dirty="0"/>
              <a:t>Consistency</a:t>
            </a:r>
          </a:p>
        </p:txBody>
      </p:sp>
      <p:sp>
        <p:nvSpPr>
          <p:cNvPr id="10" name="Slide Number Placeholder 9">
            <a:extLst>
              <a:ext uri="{FF2B5EF4-FFF2-40B4-BE49-F238E27FC236}">
                <a16:creationId xmlns:a16="http://schemas.microsoft.com/office/drawing/2014/main" id="{07D2E574-35AE-1F44-A9BF-7AD89A71E699}"/>
              </a:ext>
            </a:extLst>
          </p:cNvPr>
          <p:cNvSpPr>
            <a:spLocks noGrp="1"/>
          </p:cNvSpPr>
          <p:nvPr>
            <p:ph type="sldNum" sz="quarter" idx="10"/>
          </p:nvPr>
        </p:nvSpPr>
        <p:spPr/>
        <p:txBody>
          <a:bodyPr/>
          <a:lstStyle/>
          <a:p>
            <a:r>
              <a:rPr lang="en-US"/>
              <a:t>Page </a:t>
            </a:r>
            <a:fld id="{888928BD-9DD5-4B49-B597-3FD2BD4272DD}" type="slidenum">
              <a:rPr smtClean="0"/>
              <a:pPr/>
              <a:t>2</a:t>
            </a:fld>
            <a:endParaRPr dirty="0"/>
          </a:p>
        </p:txBody>
      </p:sp>
    </p:spTree>
    <p:extLst>
      <p:ext uri="{BB962C8B-B14F-4D97-AF65-F5344CB8AC3E}">
        <p14:creationId xmlns:p14="http://schemas.microsoft.com/office/powerpoint/2010/main" val="18307511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C586EA7-6A29-3516-1681-C3850E7C8E90}"/>
              </a:ext>
            </a:extLst>
          </p:cNvPr>
          <p:cNvSpPr>
            <a:spLocks noGrp="1"/>
          </p:cNvSpPr>
          <p:nvPr>
            <p:ph type="title"/>
          </p:nvPr>
        </p:nvSpPr>
        <p:spPr>
          <a:xfrm>
            <a:off x="411480" y="356401"/>
            <a:ext cx="9126220" cy="594360"/>
          </a:xfrm>
        </p:spPr>
        <p:txBody>
          <a:bodyPr/>
          <a:lstStyle/>
          <a:p>
            <a:r>
              <a:rPr lang="en-US" dirty="0"/>
              <a:t>Code Reviews</a:t>
            </a:r>
          </a:p>
        </p:txBody>
      </p:sp>
      <p:sp>
        <p:nvSpPr>
          <p:cNvPr id="6" name="Subtitle 2">
            <a:extLst>
              <a:ext uri="{FF2B5EF4-FFF2-40B4-BE49-F238E27FC236}">
                <a16:creationId xmlns:a16="http://schemas.microsoft.com/office/drawing/2014/main" id="{0D8B0ACD-1FD2-A964-E777-5A1D769E4357}"/>
              </a:ext>
            </a:extLst>
          </p:cNvPr>
          <p:cNvSpPr txBox="1">
            <a:spLocks/>
          </p:cNvSpPr>
          <p:nvPr/>
        </p:nvSpPr>
        <p:spPr>
          <a:xfrm>
            <a:off x="420623" y="1024338"/>
            <a:ext cx="3820450" cy="1243584"/>
          </a:xfrm>
          <a:prstGeom prst="rect">
            <a:avLst/>
          </a:prstGeom>
        </p:spPr>
        <p:txBody>
          <a:bodyPr vert="horz" lIns="0" tIns="45720" rIns="0" bIns="0" rtlCol="0">
            <a:noAutofit/>
          </a:bodyPr>
          <a:lstStyle>
            <a:lvl1pPr marL="0" indent="0" algn="l" defTabSz="914400" rtl="0" eaLnBrk="1" latinLnBrk="0" hangingPunct="1">
              <a:lnSpc>
                <a:spcPct val="100000"/>
              </a:lnSpc>
              <a:spcBef>
                <a:spcPts val="1000"/>
              </a:spcBef>
              <a:buFont typeface="Sage Text" panose="02010503040201060103" pitchFamily="50" charset="0"/>
              <a:buNone/>
              <a:defRPr lang="en-US" sz="1600" b="1" i="0" kern="1200">
                <a:solidFill>
                  <a:schemeClr val="tx2"/>
                </a:solidFill>
                <a:latin typeface="Sage Text" panose="02010503040201060103" pitchFamily="2" charset="77"/>
                <a:ea typeface="+mn-ea"/>
                <a:cs typeface="+mn-cs"/>
              </a:defRPr>
            </a:lvl1pPr>
            <a:lvl2pPr marL="457200" indent="0" algn="ctr" defTabSz="914400" rtl="0" eaLnBrk="1" latinLnBrk="0" hangingPunct="1">
              <a:lnSpc>
                <a:spcPct val="100000"/>
              </a:lnSpc>
              <a:spcBef>
                <a:spcPts val="500"/>
              </a:spcBef>
              <a:buFont typeface="Sage Text" panose="02010503040201060103" pitchFamily="50" charset="0"/>
              <a:buNone/>
              <a:defRPr lang="en-US" sz="2000" b="0" i="0" kern="1200">
                <a:solidFill>
                  <a:schemeClr val="bg1"/>
                </a:solidFill>
                <a:latin typeface="Sage Text" panose="02010503040201060103" pitchFamily="2" charset="77"/>
                <a:ea typeface="+mn-ea"/>
                <a:cs typeface="+mn-cs"/>
              </a:defRPr>
            </a:lvl2pPr>
            <a:lvl3pPr marL="914400" indent="0" algn="ctr" defTabSz="914400" rtl="0" eaLnBrk="1" latinLnBrk="0" hangingPunct="1">
              <a:lnSpc>
                <a:spcPct val="100000"/>
              </a:lnSpc>
              <a:spcBef>
                <a:spcPts val="500"/>
              </a:spcBef>
              <a:buFont typeface="Sage Text" panose="02010503040201060103" pitchFamily="50" charset="0"/>
              <a:buNone/>
              <a:defRPr lang="en-US" sz="1800" b="0" i="0" kern="1200">
                <a:solidFill>
                  <a:schemeClr val="bg1"/>
                </a:solidFill>
                <a:latin typeface="Sage Text" panose="02010503040201060103" pitchFamily="2" charset="77"/>
                <a:ea typeface="+mn-ea"/>
                <a:cs typeface="+mn-cs"/>
              </a:defRPr>
            </a:lvl3pPr>
            <a:lvl4pPr marL="1371600" indent="0" algn="ctr" defTabSz="914400" rtl="0" eaLnBrk="1" latinLnBrk="0" hangingPunct="1">
              <a:lnSpc>
                <a:spcPct val="100000"/>
              </a:lnSpc>
              <a:spcBef>
                <a:spcPts val="500"/>
              </a:spcBef>
              <a:buFont typeface="Sage Text" panose="02010503040201060103" pitchFamily="50" charset="0"/>
              <a:buNone/>
              <a:defRPr lang="en-US" sz="1600" b="0" i="0" kern="1200">
                <a:solidFill>
                  <a:schemeClr val="bg1"/>
                </a:solidFill>
                <a:latin typeface="Sage Text" panose="02010503040201060103" pitchFamily="2" charset="77"/>
                <a:ea typeface="+mn-ea"/>
                <a:cs typeface="+mn-cs"/>
              </a:defRPr>
            </a:lvl4pPr>
            <a:lvl5pPr marL="1828800" indent="0" algn="ctr" defTabSz="914400" rtl="0" eaLnBrk="1" latinLnBrk="0" hangingPunct="1">
              <a:lnSpc>
                <a:spcPct val="100000"/>
              </a:lnSpc>
              <a:spcBef>
                <a:spcPts val="500"/>
              </a:spcBef>
              <a:buFont typeface="Sage Text" panose="02010503040201060103" pitchFamily="50" charset="0"/>
              <a:buNone/>
              <a:defRPr lang="en-US" sz="1600" b="0" i="0" kern="1200">
                <a:solidFill>
                  <a:schemeClr val="bg1"/>
                </a:solidFill>
                <a:latin typeface="Sage Text" panose="02010503040201060103" pitchFamily="2" charset="77"/>
                <a:ea typeface="+mn-ea"/>
                <a:cs typeface="+mn-cs"/>
              </a:defRPr>
            </a:lvl5pPr>
            <a:lvl6pPr marL="22860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9pPr>
          </a:lstStyle>
          <a:p>
            <a:r>
              <a:rPr lang="en-US" sz="2400" b="0" dirty="0"/>
              <a:t>Deep Dive</a:t>
            </a:r>
          </a:p>
        </p:txBody>
      </p:sp>
    </p:spTree>
    <p:extLst>
      <p:ext uri="{BB962C8B-B14F-4D97-AF65-F5344CB8AC3E}">
        <p14:creationId xmlns:p14="http://schemas.microsoft.com/office/powerpoint/2010/main" val="3112353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What is a code review?</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21</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360348" y="3426031"/>
            <a:ext cx="5546477" cy="1200329"/>
          </a:xfrm>
          <a:prstGeom prst="rect">
            <a:avLst/>
          </a:prstGeom>
          <a:noFill/>
        </p:spPr>
        <p:txBody>
          <a:bodyPr wrap="square" rtlCol="0">
            <a:spAutoFit/>
          </a:bodyPr>
          <a:lstStyle/>
          <a:p>
            <a:r>
              <a:rPr lang="en-US" dirty="0">
                <a:ln/>
              </a:rPr>
              <a:t>Code reviews help developers learn the code base as well as help them learn new technologies and techniques that grow their skill sets!</a:t>
            </a:r>
          </a:p>
          <a:p>
            <a:pPr marL="342797" indent="-342797">
              <a:buFont typeface="Arial" panose="020B0604020202020204" pitchFamily="34" charset="0"/>
              <a:buChar char="•"/>
            </a:pPr>
            <a:endParaRPr lang="en-US" dirty="0"/>
          </a:p>
        </p:txBody>
      </p:sp>
      <p:pic>
        <p:nvPicPr>
          <p:cNvPr id="8" name="Picture 7">
            <a:extLst>
              <a:ext uri="{FF2B5EF4-FFF2-40B4-BE49-F238E27FC236}">
                <a16:creationId xmlns:a16="http://schemas.microsoft.com/office/drawing/2014/main" id="{794AC80D-2F24-41C6-237E-091EABB6034C}"/>
              </a:ext>
            </a:extLst>
          </p:cNvPr>
          <p:cNvPicPr>
            <a:picLocks noChangeAspect="1"/>
          </p:cNvPicPr>
          <p:nvPr/>
        </p:nvPicPr>
        <p:blipFill>
          <a:blip r:embed="rId3"/>
          <a:stretch>
            <a:fillRect/>
          </a:stretch>
        </p:blipFill>
        <p:spPr>
          <a:xfrm>
            <a:off x="5906825" y="1481477"/>
            <a:ext cx="6140187" cy="4237843"/>
          </a:xfrm>
          <a:prstGeom prst="rect">
            <a:avLst/>
          </a:prstGeom>
        </p:spPr>
      </p:pic>
    </p:spTree>
    <p:extLst>
      <p:ext uri="{BB962C8B-B14F-4D97-AF65-F5344CB8AC3E}">
        <p14:creationId xmlns:p14="http://schemas.microsoft.com/office/powerpoint/2010/main" val="33857372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What a code review is not!</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22</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988039" y="2982401"/>
            <a:ext cx="3852264" cy="1200329"/>
          </a:xfrm>
          <a:prstGeom prst="rect">
            <a:avLst/>
          </a:prstGeom>
          <a:noFill/>
        </p:spPr>
        <p:txBody>
          <a:bodyPr wrap="square" rtlCol="0">
            <a:spAutoFit/>
          </a:bodyPr>
          <a:lstStyle/>
          <a:p>
            <a:pPr algn="ctr"/>
            <a:r>
              <a:rPr lang="en-US" dirty="0">
                <a:ln/>
              </a:rPr>
              <a:t>Code reviews are meant to be positive, not negative or intimidating!</a:t>
            </a:r>
          </a:p>
          <a:p>
            <a:pPr marL="342797" indent="-342797">
              <a:buFont typeface="Arial" panose="020B0604020202020204" pitchFamily="34" charset="0"/>
              <a:buChar char="•"/>
            </a:pPr>
            <a:endParaRPr lang="en-US" dirty="0"/>
          </a:p>
        </p:txBody>
      </p:sp>
      <p:pic>
        <p:nvPicPr>
          <p:cNvPr id="14" name="Picture 13">
            <a:extLst>
              <a:ext uri="{FF2B5EF4-FFF2-40B4-BE49-F238E27FC236}">
                <a16:creationId xmlns:a16="http://schemas.microsoft.com/office/drawing/2014/main" id="{22F0C7A7-6E54-B2F7-3487-0B768CEC2F53}"/>
              </a:ext>
            </a:extLst>
          </p:cNvPr>
          <p:cNvPicPr>
            <a:picLocks noChangeAspect="1"/>
          </p:cNvPicPr>
          <p:nvPr/>
        </p:nvPicPr>
        <p:blipFill>
          <a:blip r:embed="rId3"/>
          <a:stretch>
            <a:fillRect/>
          </a:stretch>
        </p:blipFill>
        <p:spPr>
          <a:xfrm>
            <a:off x="5621866" y="0"/>
            <a:ext cx="6570134" cy="6222670"/>
          </a:xfrm>
          <a:prstGeom prst="rect">
            <a:avLst/>
          </a:prstGeom>
        </p:spPr>
      </p:pic>
    </p:spTree>
    <p:extLst>
      <p:ext uri="{BB962C8B-B14F-4D97-AF65-F5344CB8AC3E}">
        <p14:creationId xmlns:p14="http://schemas.microsoft.com/office/powerpoint/2010/main" val="16419190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The agile impact</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23</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988039" y="2982401"/>
            <a:ext cx="3852264" cy="1200329"/>
          </a:xfrm>
          <a:prstGeom prst="rect">
            <a:avLst/>
          </a:prstGeom>
          <a:noFill/>
        </p:spPr>
        <p:txBody>
          <a:bodyPr wrap="square" rtlCol="0">
            <a:spAutoFit/>
          </a:bodyPr>
          <a:lstStyle/>
          <a:p>
            <a:pPr algn="ctr"/>
            <a:r>
              <a:rPr lang="en-US" dirty="0">
                <a:ln/>
              </a:rPr>
              <a:t>Code reviews help facilitate knowledge across the code base and across the team!</a:t>
            </a:r>
          </a:p>
          <a:p>
            <a:pPr marL="342797" indent="-342797">
              <a:buFont typeface="Arial" panose="020B0604020202020204" pitchFamily="34" charset="0"/>
              <a:buChar char="•"/>
            </a:pPr>
            <a:endParaRPr lang="en-US" dirty="0"/>
          </a:p>
        </p:txBody>
      </p:sp>
      <p:pic>
        <p:nvPicPr>
          <p:cNvPr id="5" name="Picture Placeholder 11">
            <a:extLst>
              <a:ext uri="{FF2B5EF4-FFF2-40B4-BE49-F238E27FC236}">
                <a16:creationId xmlns:a16="http://schemas.microsoft.com/office/drawing/2014/main" id="{DAF5812D-9A33-5AD5-5B41-CDB0D7C9C29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800849" y="0"/>
            <a:ext cx="5391151" cy="6200240"/>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p:spPr>
      </p:pic>
    </p:spTree>
    <p:extLst>
      <p:ext uri="{BB962C8B-B14F-4D97-AF65-F5344CB8AC3E}">
        <p14:creationId xmlns:p14="http://schemas.microsoft.com/office/powerpoint/2010/main" val="11011560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The estimating impact</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24</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988039" y="2982401"/>
            <a:ext cx="3852264" cy="1477328"/>
          </a:xfrm>
          <a:prstGeom prst="rect">
            <a:avLst/>
          </a:prstGeom>
          <a:noFill/>
        </p:spPr>
        <p:txBody>
          <a:bodyPr wrap="square" rtlCol="0">
            <a:spAutoFit/>
          </a:bodyPr>
          <a:lstStyle/>
          <a:p>
            <a:pPr algn="ctr"/>
            <a:r>
              <a:rPr lang="en-US" dirty="0">
                <a:ln/>
              </a:rPr>
              <a:t>Estimating is a team exercise, and the team can make better estimates as product knowledge is spread across the team!</a:t>
            </a:r>
          </a:p>
          <a:p>
            <a:pPr marL="342797" indent="-342797">
              <a:buFont typeface="Arial" panose="020B0604020202020204" pitchFamily="34" charset="0"/>
              <a:buChar char="•"/>
            </a:pPr>
            <a:endParaRPr lang="en-US" dirty="0"/>
          </a:p>
        </p:txBody>
      </p:sp>
      <p:pic>
        <p:nvPicPr>
          <p:cNvPr id="6" name="Picture Placeholder 6">
            <a:extLst>
              <a:ext uri="{FF2B5EF4-FFF2-40B4-BE49-F238E27FC236}">
                <a16:creationId xmlns:a16="http://schemas.microsoft.com/office/drawing/2014/main" id="{2E75D774-4CD8-EC44-6D69-88EA4D1148E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775449" y="0"/>
            <a:ext cx="5416551" cy="6229452"/>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p:spPr>
      </p:pic>
    </p:spTree>
    <p:extLst>
      <p:ext uri="{BB962C8B-B14F-4D97-AF65-F5344CB8AC3E}">
        <p14:creationId xmlns:p14="http://schemas.microsoft.com/office/powerpoint/2010/main" val="35368514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The time-off Impact</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25</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276711" y="2723982"/>
            <a:ext cx="3852264" cy="1477328"/>
          </a:xfrm>
          <a:prstGeom prst="rect">
            <a:avLst/>
          </a:prstGeom>
          <a:noFill/>
        </p:spPr>
        <p:txBody>
          <a:bodyPr wrap="square" rtlCol="0">
            <a:spAutoFit/>
          </a:bodyPr>
          <a:lstStyle/>
          <a:p>
            <a:pPr algn="ctr"/>
            <a:r>
              <a:rPr lang="en-US" dirty="0">
                <a:ln/>
              </a:rPr>
              <a:t>Code reviews share knowledge across the team to minimize a single developer from being the critical path!</a:t>
            </a:r>
          </a:p>
          <a:p>
            <a:pPr marL="342797" indent="-342797">
              <a:buFont typeface="Arial" panose="020B0604020202020204" pitchFamily="34" charset="0"/>
              <a:buChar char="•"/>
            </a:pPr>
            <a:endParaRPr lang="en-US" dirty="0"/>
          </a:p>
        </p:txBody>
      </p:sp>
      <p:pic>
        <p:nvPicPr>
          <p:cNvPr id="5" name="Picture Placeholder 7">
            <a:extLst>
              <a:ext uri="{FF2B5EF4-FFF2-40B4-BE49-F238E27FC236}">
                <a16:creationId xmlns:a16="http://schemas.microsoft.com/office/drawing/2014/main" id="{C8CF29E7-A529-EC69-A89B-03AB2ADDAA4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254749" y="-8473"/>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p:spPr>
      </p:pic>
    </p:spTree>
    <p:extLst>
      <p:ext uri="{BB962C8B-B14F-4D97-AF65-F5344CB8AC3E}">
        <p14:creationId xmlns:p14="http://schemas.microsoft.com/office/powerpoint/2010/main" val="27064910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The mentoring Impact</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26</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276711" y="2723982"/>
            <a:ext cx="3852264" cy="1477328"/>
          </a:xfrm>
          <a:prstGeom prst="rect">
            <a:avLst/>
          </a:prstGeom>
          <a:noFill/>
        </p:spPr>
        <p:txBody>
          <a:bodyPr wrap="square" rtlCol="0">
            <a:spAutoFit/>
          </a:bodyPr>
          <a:lstStyle/>
          <a:p>
            <a:pPr algn="ctr"/>
            <a:r>
              <a:rPr lang="en-US" dirty="0">
                <a:ln/>
              </a:rPr>
              <a:t>New team members are mentored by veteran team members!</a:t>
            </a:r>
          </a:p>
          <a:p>
            <a:pPr algn="ctr"/>
            <a:endParaRPr lang="en-US" dirty="0">
              <a:ln/>
            </a:endParaRPr>
          </a:p>
          <a:p>
            <a:pPr algn="ctr"/>
            <a:r>
              <a:rPr lang="en-US" dirty="0">
                <a:ln/>
              </a:rPr>
              <a:t>Code reviews help facilitate conversations about the code base.</a:t>
            </a:r>
            <a:endParaRPr lang="en-US" dirty="0"/>
          </a:p>
        </p:txBody>
      </p:sp>
      <p:pic>
        <p:nvPicPr>
          <p:cNvPr id="5" name="Picture Placeholder 12">
            <a:extLst>
              <a:ext uri="{FF2B5EF4-FFF2-40B4-BE49-F238E27FC236}">
                <a16:creationId xmlns:a16="http://schemas.microsoft.com/office/drawing/2014/main" id="{D73E20EB-4395-4FF6-2B12-D1B3C5A6B18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254749" y="-8473"/>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p:spPr>
      </p:pic>
    </p:spTree>
    <p:extLst>
      <p:ext uri="{BB962C8B-B14F-4D97-AF65-F5344CB8AC3E}">
        <p14:creationId xmlns:p14="http://schemas.microsoft.com/office/powerpoint/2010/main" val="21176030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Never a waste of time!</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27</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1250487" y="3047147"/>
            <a:ext cx="3852264" cy="646331"/>
          </a:xfrm>
          <a:prstGeom prst="rect">
            <a:avLst/>
          </a:prstGeom>
          <a:noFill/>
        </p:spPr>
        <p:txBody>
          <a:bodyPr wrap="square" rtlCol="0">
            <a:spAutoFit/>
          </a:bodyPr>
          <a:lstStyle/>
          <a:p>
            <a:pPr algn="ctr"/>
            <a:r>
              <a:rPr lang="en-US" dirty="0">
                <a:ln/>
              </a:rPr>
              <a:t>Code reviews take time, but they are NOT a waste of time!</a:t>
            </a:r>
          </a:p>
        </p:txBody>
      </p:sp>
      <p:pic>
        <p:nvPicPr>
          <p:cNvPr id="5" name="Picture Placeholder 7">
            <a:extLst>
              <a:ext uri="{FF2B5EF4-FFF2-40B4-BE49-F238E27FC236}">
                <a16:creationId xmlns:a16="http://schemas.microsoft.com/office/drawing/2014/main" id="{0EAC1612-862A-EF5B-E8AE-956E432DFF9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254749" y="-8473"/>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p:spPr>
      </p:pic>
    </p:spTree>
    <p:extLst>
      <p:ext uri="{BB962C8B-B14F-4D97-AF65-F5344CB8AC3E}">
        <p14:creationId xmlns:p14="http://schemas.microsoft.com/office/powerpoint/2010/main" val="666748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If you find a defect…</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28</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834850" y="2450299"/>
            <a:ext cx="3852264" cy="2031325"/>
          </a:xfrm>
          <a:prstGeom prst="rect">
            <a:avLst/>
          </a:prstGeom>
          <a:noFill/>
        </p:spPr>
        <p:txBody>
          <a:bodyPr wrap="square" rtlCol="0">
            <a:spAutoFit/>
          </a:bodyPr>
          <a:lstStyle/>
          <a:p>
            <a:pPr algn="ctr"/>
            <a:r>
              <a:rPr lang="en-US" dirty="0">
                <a:ln/>
              </a:rPr>
              <a:t>Fix It!</a:t>
            </a:r>
          </a:p>
          <a:p>
            <a:pPr algn="ctr"/>
            <a:r>
              <a:rPr lang="en-US" dirty="0">
                <a:ln/>
              </a:rPr>
              <a:t>Or</a:t>
            </a:r>
          </a:p>
          <a:p>
            <a:pPr algn="ctr"/>
            <a:r>
              <a:rPr lang="en-US" dirty="0">
                <a:ln/>
              </a:rPr>
              <a:t>Write it up!</a:t>
            </a:r>
          </a:p>
          <a:p>
            <a:pPr algn="ctr"/>
            <a:r>
              <a:rPr lang="en-US" dirty="0">
                <a:ln/>
              </a:rPr>
              <a:t>Or</a:t>
            </a:r>
          </a:p>
          <a:p>
            <a:pPr algn="ctr"/>
            <a:r>
              <a:rPr lang="en-US" dirty="0">
                <a:ln/>
              </a:rPr>
              <a:t>Tell someone about it!</a:t>
            </a:r>
          </a:p>
          <a:p>
            <a:pPr algn="ctr"/>
            <a:r>
              <a:rPr lang="en-US" dirty="0">
                <a:ln/>
              </a:rPr>
              <a:t>But,</a:t>
            </a:r>
          </a:p>
          <a:p>
            <a:pPr algn="ctr"/>
            <a:r>
              <a:rPr lang="en-US" dirty="0">
                <a:ln/>
              </a:rPr>
              <a:t>Do not ignore it!</a:t>
            </a:r>
          </a:p>
        </p:txBody>
      </p:sp>
      <p:pic>
        <p:nvPicPr>
          <p:cNvPr id="5" name="Picture Placeholder 6">
            <a:extLst>
              <a:ext uri="{FF2B5EF4-FFF2-40B4-BE49-F238E27FC236}">
                <a16:creationId xmlns:a16="http://schemas.microsoft.com/office/drawing/2014/main" id="{6C0D5E03-8B62-3039-3175-37AF2B8C10E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775449" y="0"/>
            <a:ext cx="5416551" cy="6229452"/>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p:spPr>
      </p:pic>
    </p:spTree>
    <p:extLst>
      <p:ext uri="{BB962C8B-B14F-4D97-AF65-F5344CB8AC3E}">
        <p14:creationId xmlns:p14="http://schemas.microsoft.com/office/powerpoint/2010/main" val="31508658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What is a code review?</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29</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621606" y="3429000"/>
            <a:ext cx="3534758" cy="923330"/>
          </a:xfrm>
          <a:prstGeom prst="rect">
            <a:avLst/>
          </a:prstGeom>
          <a:noFill/>
        </p:spPr>
        <p:txBody>
          <a:bodyPr wrap="square" rtlCol="0">
            <a:spAutoFit/>
          </a:bodyPr>
          <a:lstStyle/>
          <a:p>
            <a:pPr algn="ctr"/>
            <a:r>
              <a:rPr lang="en-US" dirty="0">
                <a:ln/>
              </a:rPr>
              <a:t>Let’s really dig into our code and ask the hard questions!</a:t>
            </a:r>
          </a:p>
          <a:p>
            <a:pPr marL="342797" indent="-342797">
              <a:buFont typeface="Arial" panose="020B0604020202020204" pitchFamily="34" charset="0"/>
              <a:buChar char="•"/>
            </a:pPr>
            <a:endParaRPr lang="en-US" dirty="0"/>
          </a:p>
        </p:txBody>
      </p:sp>
      <p:pic>
        <p:nvPicPr>
          <p:cNvPr id="10" name="Picture 9">
            <a:extLst>
              <a:ext uri="{FF2B5EF4-FFF2-40B4-BE49-F238E27FC236}">
                <a16:creationId xmlns:a16="http://schemas.microsoft.com/office/drawing/2014/main" id="{78303EE4-683B-8A0E-CDB3-580B35C0B3CC}"/>
              </a:ext>
            </a:extLst>
          </p:cNvPr>
          <p:cNvPicPr>
            <a:picLocks noChangeAspect="1"/>
          </p:cNvPicPr>
          <p:nvPr/>
        </p:nvPicPr>
        <p:blipFill>
          <a:blip r:embed="rId3"/>
          <a:stretch>
            <a:fillRect/>
          </a:stretch>
        </p:blipFill>
        <p:spPr>
          <a:xfrm>
            <a:off x="4857362" y="1820425"/>
            <a:ext cx="7193146" cy="3998483"/>
          </a:xfrm>
          <a:prstGeom prst="rect">
            <a:avLst/>
          </a:prstGeom>
        </p:spPr>
      </p:pic>
    </p:spTree>
    <p:extLst>
      <p:ext uri="{BB962C8B-B14F-4D97-AF65-F5344CB8AC3E}">
        <p14:creationId xmlns:p14="http://schemas.microsoft.com/office/powerpoint/2010/main" val="950523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313D0-DAA5-864F-9F2D-9E8BF4E772F8}"/>
              </a:ext>
            </a:extLst>
          </p:cNvPr>
          <p:cNvSpPr>
            <a:spLocks noGrp="1"/>
          </p:cNvSpPr>
          <p:nvPr>
            <p:ph type="ctrTitle"/>
          </p:nvPr>
        </p:nvSpPr>
        <p:spPr>
          <a:xfrm>
            <a:off x="420624" y="309832"/>
            <a:ext cx="7643876" cy="594360"/>
          </a:xfrm>
        </p:spPr>
        <p:txBody>
          <a:bodyPr/>
          <a:lstStyle/>
          <a:p>
            <a:r>
              <a:rPr lang="en-US" sz="4000" dirty="0"/>
              <a:t>Improbability Principal</a:t>
            </a:r>
          </a:p>
        </p:txBody>
      </p:sp>
      <p:sp>
        <p:nvSpPr>
          <p:cNvPr id="3" name="Subtitle 2">
            <a:extLst>
              <a:ext uri="{FF2B5EF4-FFF2-40B4-BE49-F238E27FC236}">
                <a16:creationId xmlns:a16="http://schemas.microsoft.com/office/drawing/2014/main" id="{95F7FE15-BF66-194E-ACD5-3863B1F45293}"/>
              </a:ext>
            </a:extLst>
          </p:cNvPr>
          <p:cNvSpPr>
            <a:spLocks noGrp="1"/>
          </p:cNvSpPr>
          <p:nvPr>
            <p:ph type="subTitle" idx="1"/>
          </p:nvPr>
        </p:nvSpPr>
        <p:spPr>
          <a:xfrm>
            <a:off x="420624" y="1014984"/>
            <a:ext cx="3820450" cy="1243584"/>
          </a:xfrm>
        </p:spPr>
        <p:txBody>
          <a:bodyPr/>
          <a:lstStyle/>
          <a:p>
            <a:r>
              <a:rPr lang="en-US" sz="2400" b="0" dirty="0"/>
              <a:t>David Hand</a:t>
            </a:r>
          </a:p>
        </p:txBody>
      </p:sp>
    </p:spTree>
    <p:extLst>
      <p:ext uri="{BB962C8B-B14F-4D97-AF65-F5344CB8AC3E}">
        <p14:creationId xmlns:p14="http://schemas.microsoft.com/office/powerpoint/2010/main" val="11156408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Whose responsibility, is it?</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30</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586002" y="3140631"/>
            <a:ext cx="3852264" cy="369332"/>
          </a:xfrm>
          <a:prstGeom prst="rect">
            <a:avLst/>
          </a:prstGeom>
          <a:noFill/>
        </p:spPr>
        <p:txBody>
          <a:bodyPr wrap="square" rtlCol="0">
            <a:spAutoFit/>
          </a:bodyPr>
          <a:lstStyle/>
          <a:p>
            <a:pPr algn="ctr"/>
            <a:r>
              <a:rPr lang="en-US" dirty="0">
                <a:ln/>
              </a:rPr>
              <a:t>It is everyone’s responsibility!</a:t>
            </a:r>
          </a:p>
        </p:txBody>
      </p:sp>
      <p:pic>
        <p:nvPicPr>
          <p:cNvPr id="5" name="Picture Placeholder 8">
            <a:extLst>
              <a:ext uri="{FF2B5EF4-FFF2-40B4-BE49-F238E27FC236}">
                <a16:creationId xmlns:a16="http://schemas.microsoft.com/office/drawing/2014/main" id="{71951591-90D1-BB53-5F32-D3CEDDBA35E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85" b="85"/>
          <a:stretch/>
        </p:blipFill>
        <p:spPr>
          <a:xfrm>
            <a:off x="5102751" y="12700"/>
            <a:ext cx="7102699" cy="619406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7703564"/>
              <a:gd name="connsiteY0" fmla="*/ 9761 h 6223536"/>
              <a:gd name="connsiteX1" fmla="*/ 7703536 w 7703564"/>
              <a:gd name="connsiteY1" fmla="*/ 0 h 6223536"/>
              <a:gd name="connsiteX2" fmla="*/ 6003938 w 7703564"/>
              <a:gd name="connsiteY2" fmla="*/ 6223536 h 6223536"/>
              <a:gd name="connsiteX3" fmla="*/ 1391658 w 7703564"/>
              <a:gd name="connsiteY3" fmla="*/ 6223536 h 6223536"/>
              <a:gd name="connsiteX4" fmla="*/ 4483 w 7703564"/>
              <a:gd name="connsiteY4" fmla="*/ 4588711 h 6223536"/>
              <a:gd name="connsiteX5" fmla="*/ 1308 w 7703564"/>
              <a:gd name="connsiteY5" fmla="*/ 9761 h 6223536"/>
              <a:gd name="connsiteX0" fmla="*/ 1308 w 7711899"/>
              <a:gd name="connsiteY0" fmla="*/ 9761 h 6223536"/>
              <a:gd name="connsiteX1" fmla="*/ 7703536 w 7711899"/>
              <a:gd name="connsiteY1" fmla="*/ 0 h 6223536"/>
              <a:gd name="connsiteX2" fmla="*/ 7705416 w 7711899"/>
              <a:gd name="connsiteY2" fmla="*/ 6223536 h 6223536"/>
              <a:gd name="connsiteX3" fmla="*/ 1391658 w 7711899"/>
              <a:gd name="connsiteY3" fmla="*/ 6223536 h 6223536"/>
              <a:gd name="connsiteX4" fmla="*/ 4483 w 7711899"/>
              <a:gd name="connsiteY4" fmla="*/ 4588711 h 6223536"/>
              <a:gd name="connsiteX5" fmla="*/ 1308 w 7711899"/>
              <a:gd name="connsiteY5" fmla="*/ 9761 h 6223536"/>
              <a:gd name="connsiteX0" fmla="*/ 1308 w 7709474"/>
              <a:gd name="connsiteY0" fmla="*/ 9761 h 6223536"/>
              <a:gd name="connsiteX1" fmla="*/ 7694011 w 7709474"/>
              <a:gd name="connsiteY1" fmla="*/ 0 h 6223536"/>
              <a:gd name="connsiteX2" fmla="*/ 7705416 w 7709474"/>
              <a:gd name="connsiteY2" fmla="*/ 6223536 h 6223536"/>
              <a:gd name="connsiteX3" fmla="*/ 1391658 w 7709474"/>
              <a:gd name="connsiteY3" fmla="*/ 6223536 h 6223536"/>
              <a:gd name="connsiteX4" fmla="*/ 4483 w 7709474"/>
              <a:gd name="connsiteY4" fmla="*/ 4588711 h 6223536"/>
              <a:gd name="connsiteX5" fmla="*/ 1308 w 7709474"/>
              <a:gd name="connsiteY5" fmla="*/ 9761 h 6223536"/>
              <a:gd name="connsiteX0" fmla="*/ 1308 w 7702374"/>
              <a:gd name="connsiteY0" fmla="*/ 9761 h 6226711"/>
              <a:gd name="connsiteX1" fmla="*/ 7694011 w 7702374"/>
              <a:gd name="connsiteY1" fmla="*/ 0 h 6226711"/>
              <a:gd name="connsiteX2" fmla="*/ 7695891 w 7702374"/>
              <a:gd name="connsiteY2" fmla="*/ 6226711 h 6226711"/>
              <a:gd name="connsiteX3" fmla="*/ 1391658 w 7702374"/>
              <a:gd name="connsiteY3" fmla="*/ 6223536 h 6226711"/>
              <a:gd name="connsiteX4" fmla="*/ 4483 w 7702374"/>
              <a:gd name="connsiteY4" fmla="*/ 4588711 h 6226711"/>
              <a:gd name="connsiteX5" fmla="*/ 1308 w 7702374"/>
              <a:gd name="connsiteY5" fmla="*/ 9761 h 6226711"/>
              <a:gd name="connsiteX0" fmla="*/ 415 w 7707831"/>
              <a:gd name="connsiteY0" fmla="*/ 0 h 6232854"/>
              <a:gd name="connsiteX1" fmla="*/ 7699468 w 7707831"/>
              <a:gd name="connsiteY1" fmla="*/ 6143 h 6232854"/>
              <a:gd name="connsiteX2" fmla="*/ 7701348 w 7707831"/>
              <a:gd name="connsiteY2" fmla="*/ 6232854 h 6232854"/>
              <a:gd name="connsiteX3" fmla="*/ 1397115 w 7707831"/>
              <a:gd name="connsiteY3" fmla="*/ 6229679 h 6232854"/>
              <a:gd name="connsiteX4" fmla="*/ 9940 w 7707831"/>
              <a:gd name="connsiteY4" fmla="*/ 4594854 h 6232854"/>
              <a:gd name="connsiteX5" fmla="*/ 415 w 7707831"/>
              <a:gd name="connsiteY5" fmla="*/ 0 h 6232854"/>
              <a:gd name="connsiteX0" fmla="*/ 415 w 7710954"/>
              <a:gd name="connsiteY0" fmla="*/ 218 h 6233072"/>
              <a:gd name="connsiteX1" fmla="*/ 7705818 w 7710954"/>
              <a:gd name="connsiteY1" fmla="*/ 0 h 6233072"/>
              <a:gd name="connsiteX2" fmla="*/ 7701348 w 7710954"/>
              <a:gd name="connsiteY2" fmla="*/ 6233072 h 6233072"/>
              <a:gd name="connsiteX3" fmla="*/ 1397115 w 7710954"/>
              <a:gd name="connsiteY3" fmla="*/ 6229897 h 6233072"/>
              <a:gd name="connsiteX4" fmla="*/ 9940 w 7710954"/>
              <a:gd name="connsiteY4" fmla="*/ 4595072 h 6233072"/>
              <a:gd name="connsiteX5" fmla="*/ 415 w 7710954"/>
              <a:gd name="connsiteY5" fmla="*/ 218 h 6233072"/>
              <a:gd name="connsiteX0" fmla="*/ 415 w 7707831"/>
              <a:gd name="connsiteY0" fmla="*/ 218 h 6233072"/>
              <a:gd name="connsiteX1" fmla="*/ 7699468 w 7707831"/>
              <a:gd name="connsiteY1" fmla="*/ 0 h 6233072"/>
              <a:gd name="connsiteX2" fmla="*/ 7701348 w 7707831"/>
              <a:gd name="connsiteY2" fmla="*/ 6233072 h 6233072"/>
              <a:gd name="connsiteX3" fmla="*/ 1397115 w 7707831"/>
              <a:gd name="connsiteY3" fmla="*/ 6229897 h 6233072"/>
              <a:gd name="connsiteX4" fmla="*/ 9940 w 7707831"/>
              <a:gd name="connsiteY4" fmla="*/ 4595072 h 6233072"/>
              <a:gd name="connsiteX5" fmla="*/ 415 w 7707831"/>
              <a:gd name="connsiteY5" fmla="*/ 218 h 623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7831" h="6233072">
                <a:moveTo>
                  <a:pt x="415" y="218"/>
                </a:moveTo>
                <a:lnTo>
                  <a:pt x="7699468" y="0"/>
                </a:lnTo>
                <a:cubicBezTo>
                  <a:pt x="7707532" y="2835940"/>
                  <a:pt x="7712493" y="3125802"/>
                  <a:pt x="7701348" y="6233072"/>
                </a:cubicBezTo>
                <a:lnTo>
                  <a:pt x="1397115" y="6229897"/>
                </a:lnTo>
                <a:cubicBezTo>
                  <a:pt x="1182952" y="6228459"/>
                  <a:pt x="-57314" y="5971484"/>
                  <a:pt x="9940" y="4595072"/>
                </a:cubicBezTo>
                <a:cubicBezTo>
                  <a:pt x="4698" y="3399635"/>
                  <a:pt x="-1702" y="1732910"/>
                  <a:pt x="415" y="218"/>
                </a:cubicBezTo>
                <a:close/>
              </a:path>
            </a:pathLst>
          </a:custGeom>
        </p:spPr>
      </p:pic>
    </p:spTree>
    <p:extLst>
      <p:ext uri="{BB962C8B-B14F-4D97-AF65-F5344CB8AC3E}">
        <p14:creationId xmlns:p14="http://schemas.microsoft.com/office/powerpoint/2010/main" val="37329323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Standards and patterns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31</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1107983" y="2828835"/>
            <a:ext cx="3852264" cy="1200329"/>
          </a:xfrm>
          <a:prstGeom prst="rect">
            <a:avLst/>
          </a:prstGeom>
          <a:noFill/>
        </p:spPr>
        <p:txBody>
          <a:bodyPr wrap="square" rtlCol="0">
            <a:spAutoFit/>
          </a:bodyPr>
          <a:lstStyle/>
          <a:p>
            <a:pPr algn="ctr"/>
            <a:r>
              <a:rPr lang="en-US" dirty="0">
                <a:ln/>
              </a:rPr>
              <a:t>Review and follow the standards!</a:t>
            </a:r>
          </a:p>
          <a:p>
            <a:pPr algn="ctr"/>
            <a:endParaRPr lang="en-US" dirty="0">
              <a:ln/>
            </a:endParaRPr>
          </a:p>
          <a:p>
            <a:pPr algn="ctr"/>
            <a:r>
              <a:rPr lang="en-US" dirty="0">
                <a:ln/>
              </a:rPr>
              <a:t>We are not to pick and choose which standards we want to follow!</a:t>
            </a:r>
          </a:p>
        </p:txBody>
      </p:sp>
      <p:pic>
        <p:nvPicPr>
          <p:cNvPr id="5" name="Picture Placeholder 11">
            <a:extLst>
              <a:ext uri="{FF2B5EF4-FFF2-40B4-BE49-F238E27FC236}">
                <a16:creationId xmlns:a16="http://schemas.microsoft.com/office/drawing/2014/main" id="{A4A805F2-1FAF-72C8-E928-16721910E1F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825230" y="0"/>
            <a:ext cx="5366770" cy="6197600"/>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p:spPr>
      </p:pic>
    </p:spTree>
    <p:extLst>
      <p:ext uri="{BB962C8B-B14F-4D97-AF65-F5344CB8AC3E}">
        <p14:creationId xmlns:p14="http://schemas.microsoft.com/office/powerpoint/2010/main" val="5055352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Quality code</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32</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1226736" y="3987457"/>
            <a:ext cx="3852264" cy="1477328"/>
          </a:xfrm>
          <a:prstGeom prst="rect">
            <a:avLst/>
          </a:prstGeom>
          <a:noFill/>
        </p:spPr>
        <p:txBody>
          <a:bodyPr wrap="square" rtlCol="0">
            <a:spAutoFit/>
          </a:bodyPr>
          <a:lstStyle/>
          <a:p>
            <a:pPr algn="ctr"/>
            <a:r>
              <a:rPr lang="en-US" dirty="0">
                <a:ln/>
              </a:rPr>
              <a:t>We can do it!</a:t>
            </a:r>
          </a:p>
          <a:p>
            <a:pPr algn="ctr"/>
            <a:endParaRPr lang="en-US" dirty="0">
              <a:ln/>
            </a:endParaRPr>
          </a:p>
          <a:p>
            <a:pPr algn="ctr"/>
            <a:r>
              <a:rPr lang="en-US" dirty="0">
                <a:ln/>
              </a:rPr>
              <a:t>We must hold ourselves to the same level of quality that we expect from others!</a:t>
            </a:r>
          </a:p>
        </p:txBody>
      </p:sp>
      <p:pic>
        <p:nvPicPr>
          <p:cNvPr id="10" name="Picture Placeholder 5">
            <a:extLst>
              <a:ext uri="{FF2B5EF4-FFF2-40B4-BE49-F238E27FC236}">
                <a16:creationId xmlns:a16="http://schemas.microsoft.com/office/drawing/2014/main" id="{0C64BF33-7D3A-B6E3-D387-BDF454B3A0F0}"/>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768935" y="0"/>
            <a:ext cx="5448899" cy="6266654"/>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p:spPr>
      </p:pic>
      <p:sp>
        <p:nvSpPr>
          <p:cNvPr id="11" name="Rectangle 10">
            <a:extLst>
              <a:ext uri="{FF2B5EF4-FFF2-40B4-BE49-F238E27FC236}">
                <a16:creationId xmlns:a16="http://schemas.microsoft.com/office/drawing/2014/main" id="{B9AFEDAA-3D6F-EBA2-AC25-EC7AB4B6B11A}"/>
              </a:ext>
            </a:extLst>
          </p:cNvPr>
          <p:cNvSpPr/>
          <p:nvPr/>
        </p:nvSpPr>
        <p:spPr>
          <a:xfrm>
            <a:off x="356505" y="2136160"/>
            <a:ext cx="5739495" cy="1169551"/>
          </a:xfrm>
          <a:prstGeom prst="rect">
            <a:avLst/>
          </a:prstGeom>
          <a:noFill/>
        </p:spPr>
        <p:txBody>
          <a:bodyPr wrap="square" lIns="121920" tIns="60960" rIns="121920" bIns="60960">
            <a:spAutoFit/>
            <a:scene3d>
              <a:camera prst="orthographicFront"/>
              <a:lightRig rig="harsh" dir="t"/>
            </a:scene3d>
            <a:sp3d extrusionH="57150" prstMaterial="matte">
              <a:bevelT w="63500" h="12700" prst="angle"/>
              <a:contourClr>
                <a:schemeClr val="bg1">
                  <a:lumMod val="65000"/>
                </a:schemeClr>
              </a:contourClr>
            </a:sp3d>
          </a:bodyPr>
          <a:lstStyle/>
          <a:p>
            <a:r>
              <a:rPr lang="en-US" i="1" dirty="0">
                <a:ln/>
              </a:rPr>
              <a:t>“Standards are the footprints on the path we hope we’re brave enough to take.”</a:t>
            </a:r>
          </a:p>
          <a:p>
            <a:endParaRPr lang="en-US" i="1" dirty="0">
              <a:ln/>
            </a:endParaRPr>
          </a:p>
          <a:p>
            <a:r>
              <a:rPr lang="en-US" sz="1400" b="1" dirty="0">
                <a:ln/>
              </a:rPr>
              <a:t>-Bridgette Bassa</a:t>
            </a:r>
          </a:p>
        </p:txBody>
      </p:sp>
    </p:spTree>
    <p:extLst>
      <p:ext uri="{BB962C8B-B14F-4D97-AF65-F5344CB8AC3E}">
        <p14:creationId xmlns:p14="http://schemas.microsoft.com/office/powerpoint/2010/main" val="33893000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Code Reviews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GitHub</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33</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Box 11">
            <a:extLst>
              <a:ext uri="{FF2B5EF4-FFF2-40B4-BE49-F238E27FC236}">
                <a16:creationId xmlns:a16="http://schemas.microsoft.com/office/drawing/2014/main" id="{319BC883-C6E0-A633-A363-4DB1087C6B19}"/>
              </a:ext>
            </a:extLst>
          </p:cNvPr>
          <p:cNvSpPr txBox="1"/>
          <p:nvPr/>
        </p:nvSpPr>
        <p:spPr>
          <a:xfrm>
            <a:off x="7362371" y="2167116"/>
            <a:ext cx="4402907" cy="2523768"/>
          </a:xfrm>
          <a:prstGeom prst="rect">
            <a:avLst/>
          </a:prstGeom>
          <a:noFill/>
        </p:spPr>
        <p:txBody>
          <a:bodyPr wrap="square" rtlCol="0">
            <a:spAutoFit/>
          </a:bodyPr>
          <a:lstStyle/>
          <a:p>
            <a:pPr marL="342900" indent="-342900">
              <a:buFont typeface="Arial" panose="020B0604020202020204" pitchFamily="34" charset="0"/>
              <a:buChar char="•"/>
            </a:pPr>
            <a:r>
              <a:rPr lang="en-US" dirty="0">
                <a:ln/>
              </a:rPr>
              <a:t>Propose Changes</a:t>
            </a:r>
          </a:p>
          <a:p>
            <a:pPr marL="342900" indent="-342900">
              <a:buFont typeface="Arial" panose="020B0604020202020204" pitchFamily="34" charset="0"/>
              <a:buChar char="•"/>
            </a:pPr>
            <a:r>
              <a:rPr lang="en-US" dirty="0">
                <a:ln/>
              </a:rPr>
              <a:t>Request Reviews</a:t>
            </a:r>
          </a:p>
          <a:p>
            <a:pPr marL="342900" indent="-342900">
              <a:buFont typeface="Arial" panose="020B0604020202020204" pitchFamily="34" charset="0"/>
              <a:buChar char="•"/>
            </a:pPr>
            <a:r>
              <a:rPr lang="en-US" dirty="0">
                <a:ln/>
              </a:rPr>
              <a:t>See the Difference</a:t>
            </a:r>
          </a:p>
          <a:p>
            <a:pPr marL="342900" indent="-342900">
              <a:buFont typeface="Arial" panose="020B0604020202020204" pitchFamily="34" charset="0"/>
              <a:buChar char="•"/>
            </a:pPr>
            <a:r>
              <a:rPr lang="en-US" dirty="0">
                <a:ln/>
              </a:rPr>
              <a:t>Comment in Context</a:t>
            </a:r>
          </a:p>
          <a:p>
            <a:pPr marL="342900" indent="-342900">
              <a:buFont typeface="Arial" panose="020B0604020202020204" pitchFamily="34" charset="0"/>
              <a:buChar char="•"/>
            </a:pPr>
            <a:r>
              <a:rPr lang="en-US" dirty="0">
                <a:ln/>
              </a:rPr>
              <a:t>Give Clear Feedback</a:t>
            </a:r>
          </a:p>
          <a:p>
            <a:pPr marL="342900" indent="-342900">
              <a:buFont typeface="Arial" panose="020B0604020202020204" pitchFamily="34" charset="0"/>
              <a:buChar char="•"/>
            </a:pPr>
            <a:r>
              <a:rPr lang="en-US" dirty="0">
                <a:ln/>
              </a:rPr>
              <a:t>Protect the Branches</a:t>
            </a:r>
          </a:p>
          <a:p>
            <a:pPr marL="342900" indent="-342900">
              <a:buFont typeface="Arial" panose="020B0604020202020204" pitchFamily="34" charset="0"/>
              <a:buChar char="•"/>
            </a:pPr>
            <a:r>
              <a:rPr lang="en-US" dirty="0">
                <a:ln/>
              </a:rPr>
              <a:t>GitHub Code Review Procedures</a:t>
            </a:r>
          </a:p>
          <a:p>
            <a:pPr marL="800100" lvl="1" indent="-342900">
              <a:buFont typeface="Arial" panose="020B0604020202020204" pitchFamily="34" charset="0"/>
              <a:buChar char="•"/>
            </a:pPr>
            <a:r>
              <a:rPr lang="en-US" sz="1600" dirty="0">
                <a:ln/>
                <a:solidFill>
                  <a:srgbClr val="0070C0"/>
                </a:solidFill>
              </a:rPr>
              <a:t>Columbus-Documentation/Code Review/GitHubCodeReviews.docx</a:t>
            </a:r>
          </a:p>
        </p:txBody>
      </p:sp>
      <p:pic>
        <p:nvPicPr>
          <p:cNvPr id="13" name="Picture 12">
            <a:extLst>
              <a:ext uri="{FF2B5EF4-FFF2-40B4-BE49-F238E27FC236}">
                <a16:creationId xmlns:a16="http://schemas.microsoft.com/office/drawing/2014/main" id="{32B4950A-D8C9-554F-E464-0BDD4A3A94E8}"/>
              </a:ext>
            </a:extLst>
          </p:cNvPr>
          <p:cNvPicPr>
            <a:picLocks noChangeAspect="1"/>
          </p:cNvPicPr>
          <p:nvPr/>
        </p:nvPicPr>
        <p:blipFill>
          <a:blip r:embed="rId3"/>
          <a:stretch>
            <a:fillRect/>
          </a:stretch>
        </p:blipFill>
        <p:spPr>
          <a:xfrm>
            <a:off x="675774" y="1820426"/>
            <a:ext cx="6196013" cy="4111029"/>
          </a:xfrm>
          <a:prstGeom prst="rect">
            <a:avLst/>
          </a:prstGeom>
        </p:spPr>
      </p:pic>
    </p:spTree>
    <p:extLst>
      <p:ext uri="{BB962C8B-B14F-4D97-AF65-F5344CB8AC3E}">
        <p14:creationId xmlns:p14="http://schemas.microsoft.com/office/powerpoint/2010/main" val="3362850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EFC2C-5A08-6F46-8E65-E43E85D295D3}"/>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965176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Improbability Principal</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David Hand</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4</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8" name="TextBox 7">
            <a:extLst>
              <a:ext uri="{FF2B5EF4-FFF2-40B4-BE49-F238E27FC236}">
                <a16:creationId xmlns:a16="http://schemas.microsoft.com/office/drawing/2014/main" id="{0D3F61F3-240B-E77C-A6C8-EFD63CB17B58}"/>
              </a:ext>
            </a:extLst>
          </p:cNvPr>
          <p:cNvSpPr txBox="1"/>
          <p:nvPr/>
        </p:nvSpPr>
        <p:spPr>
          <a:xfrm>
            <a:off x="6916399" y="3012820"/>
            <a:ext cx="4949338" cy="2523768"/>
          </a:xfrm>
          <a:prstGeom prst="rect">
            <a:avLst/>
          </a:prstGeom>
          <a:noFill/>
        </p:spPr>
        <p:txBody>
          <a:bodyPr wrap="square" rtlCol="0">
            <a:spAutoFit/>
          </a:bodyPr>
          <a:lstStyle/>
          <a:p>
            <a:pPr marL="285750" indent="-285750">
              <a:buFont typeface="Arial" panose="020B0604020202020204" pitchFamily="34" charset="0"/>
              <a:buChar char="•"/>
            </a:pPr>
            <a:r>
              <a:rPr lang="en-CA" dirty="0"/>
              <a:t>Think vertically and horizontally</a:t>
            </a:r>
          </a:p>
          <a:p>
            <a:pPr marL="285750" indent="-285750">
              <a:buFont typeface="Arial" panose="020B0604020202020204" pitchFamily="34" charset="0"/>
              <a:buChar char="•"/>
            </a:pPr>
            <a:r>
              <a:rPr lang="en-CA" dirty="0"/>
              <a:t>Keep your head up</a:t>
            </a:r>
          </a:p>
          <a:p>
            <a:pPr marL="285750" indent="-285750">
              <a:buFont typeface="Arial" panose="020B0604020202020204" pitchFamily="34" charset="0"/>
              <a:buChar char="•"/>
            </a:pPr>
            <a:r>
              <a:rPr lang="en-CA" dirty="0"/>
              <a:t>Always keep in my “what if …”</a:t>
            </a:r>
          </a:p>
          <a:p>
            <a:pPr marL="285750" indent="-285750">
              <a:buFont typeface="Arial" panose="020B0604020202020204" pitchFamily="34" charset="0"/>
              <a:buChar char="•"/>
            </a:pPr>
            <a:r>
              <a:rPr lang="en-CA" dirty="0"/>
              <a:t>We should not be surprised by coincidences</a:t>
            </a:r>
          </a:p>
          <a:p>
            <a:pPr marL="285750" indent="-285750">
              <a:buFont typeface="Arial" panose="020B0604020202020204" pitchFamily="34" charset="0"/>
              <a:buChar char="•"/>
            </a:pPr>
            <a:r>
              <a:rPr lang="en-CA" dirty="0"/>
              <a:t>We should expect an event to happen, no matter how unlikely</a:t>
            </a:r>
          </a:p>
          <a:p>
            <a:pPr marL="285750" indent="-285750">
              <a:buFont typeface="Arial" panose="020B0604020202020204" pitchFamily="34" charset="0"/>
              <a:buChar char="•"/>
            </a:pPr>
            <a:r>
              <a:rPr lang="en-CA" dirty="0"/>
              <a:t>Where does reality meet improbability?</a:t>
            </a:r>
          </a:p>
          <a:p>
            <a:pPr marL="285750" indent="-285750">
              <a:buFont typeface="Arial" panose="020B0604020202020204" pitchFamily="34" charset="0"/>
              <a:buChar char="•"/>
            </a:pPr>
            <a:r>
              <a:rPr lang="en-CA" dirty="0"/>
              <a:t>Defensive programming</a:t>
            </a:r>
          </a:p>
          <a:p>
            <a:pPr marL="342797" indent="-342797">
              <a:buFont typeface="Arial" panose="020B0604020202020204" pitchFamily="34" charset="0"/>
              <a:buChar char="•"/>
            </a:pPr>
            <a:endParaRPr lang="en-US" sz="1400" dirty="0"/>
          </a:p>
        </p:txBody>
      </p:sp>
      <p:pic>
        <p:nvPicPr>
          <p:cNvPr id="10" name="Picture 9">
            <a:extLst>
              <a:ext uri="{FF2B5EF4-FFF2-40B4-BE49-F238E27FC236}">
                <a16:creationId xmlns:a16="http://schemas.microsoft.com/office/drawing/2014/main" id="{8F7B708A-78FA-02C0-C3FC-68BFD1B9EE1F}"/>
              </a:ext>
            </a:extLst>
          </p:cNvPr>
          <p:cNvPicPr>
            <a:picLocks noChangeAspect="1"/>
          </p:cNvPicPr>
          <p:nvPr/>
        </p:nvPicPr>
        <p:blipFill>
          <a:blip r:embed="rId3"/>
          <a:stretch>
            <a:fillRect/>
          </a:stretch>
        </p:blipFill>
        <p:spPr>
          <a:xfrm>
            <a:off x="487680" y="2527320"/>
            <a:ext cx="6315913" cy="3413125"/>
          </a:xfrm>
          <a:prstGeom prst="rect">
            <a:avLst/>
          </a:prstGeom>
        </p:spPr>
      </p:pic>
      <p:sp>
        <p:nvSpPr>
          <p:cNvPr id="11" name="Rectangle 10">
            <a:extLst>
              <a:ext uri="{FF2B5EF4-FFF2-40B4-BE49-F238E27FC236}">
                <a16:creationId xmlns:a16="http://schemas.microsoft.com/office/drawing/2014/main" id="{5B6F6157-6A7E-F2EA-1008-71870719BA41}"/>
              </a:ext>
            </a:extLst>
          </p:cNvPr>
          <p:cNvSpPr/>
          <p:nvPr/>
        </p:nvSpPr>
        <p:spPr>
          <a:xfrm>
            <a:off x="487680" y="1807027"/>
            <a:ext cx="11031220" cy="400110"/>
          </a:xfrm>
          <a:prstGeom prst="rect">
            <a:avLst/>
          </a:prstGeom>
          <a:noFill/>
        </p:spPr>
        <p:txBody>
          <a:bodyPr wrap="square" lIns="121920" tIns="60960" rIns="121920" bIns="6096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i="1" dirty="0">
                <a:ln/>
              </a:rPr>
              <a:t>We think something is incredibly unlikely, when it is actually very likely, perhaps almost certain</a:t>
            </a:r>
          </a:p>
        </p:txBody>
      </p:sp>
    </p:spTree>
    <p:extLst>
      <p:ext uri="{BB962C8B-B14F-4D97-AF65-F5344CB8AC3E}">
        <p14:creationId xmlns:p14="http://schemas.microsoft.com/office/powerpoint/2010/main" val="2635051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26F967-C1B1-2E43-8EFA-7467B6AD7017}"/>
              </a:ext>
            </a:extLst>
          </p:cNvPr>
          <p:cNvSpPr>
            <a:spLocks noGrp="1"/>
          </p:cNvSpPr>
          <p:nvPr>
            <p:ph type="title"/>
          </p:nvPr>
        </p:nvSpPr>
        <p:spPr/>
        <p:txBody>
          <a:bodyPr/>
          <a:lstStyle/>
          <a:p>
            <a:r>
              <a:rPr lang="en-US" dirty="0"/>
              <a:t>Coding Standards</a:t>
            </a:r>
          </a:p>
        </p:txBody>
      </p:sp>
      <p:sp>
        <p:nvSpPr>
          <p:cNvPr id="2" name="Slide Number Placeholder 1">
            <a:extLst>
              <a:ext uri="{FF2B5EF4-FFF2-40B4-BE49-F238E27FC236}">
                <a16:creationId xmlns:a16="http://schemas.microsoft.com/office/drawing/2014/main" id="{32B9BF9A-1DC4-4A40-B990-C2C3F5814935}"/>
              </a:ext>
            </a:extLst>
          </p:cNvPr>
          <p:cNvSpPr>
            <a:spLocks noGrp="1"/>
          </p:cNvSpPr>
          <p:nvPr>
            <p:ph type="sldNum" sz="quarter" idx="4294967295"/>
          </p:nvPr>
        </p:nvSpPr>
        <p:spPr>
          <a:xfrm>
            <a:off x="11595100" y="6370638"/>
            <a:ext cx="596900" cy="365125"/>
          </a:xfrm>
        </p:spPr>
        <p:txBody>
          <a:bodyPr/>
          <a:lstStyle/>
          <a:p>
            <a:r>
              <a:rPr lang="en-US">
                <a:latin typeface="Sage Text Light" panose="02010303040201060103" pitchFamily="2" charset="77"/>
              </a:rPr>
              <a:t>Page </a:t>
            </a:r>
            <a:fld id="{C801F209-6BE7-4AF7-9211-E3F7558EC97C}" type="slidenum">
              <a:rPr smtClean="0">
                <a:latin typeface="Sage Text Light" panose="02010303040201060103" pitchFamily="2" charset="77"/>
              </a:rPr>
              <a:pPr/>
              <a:t>5</a:t>
            </a:fld>
            <a:endParaRPr dirty="0">
              <a:latin typeface="Sage Text Light" panose="02010303040201060103" pitchFamily="2" charset="77"/>
            </a:endParaRPr>
          </a:p>
        </p:txBody>
      </p:sp>
      <p:sp>
        <p:nvSpPr>
          <p:cNvPr id="3" name="Subtitle 2">
            <a:extLst>
              <a:ext uri="{FF2B5EF4-FFF2-40B4-BE49-F238E27FC236}">
                <a16:creationId xmlns:a16="http://schemas.microsoft.com/office/drawing/2014/main" id="{EA515567-C881-9DDA-4B64-977C04BE7326}"/>
              </a:ext>
            </a:extLst>
          </p:cNvPr>
          <p:cNvSpPr txBox="1">
            <a:spLocks/>
          </p:cNvSpPr>
          <p:nvPr/>
        </p:nvSpPr>
        <p:spPr>
          <a:xfrm>
            <a:off x="420623" y="1024338"/>
            <a:ext cx="3820450" cy="1243584"/>
          </a:xfrm>
          <a:prstGeom prst="rect">
            <a:avLst/>
          </a:prstGeom>
        </p:spPr>
        <p:txBody>
          <a:bodyPr vert="horz" lIns="0" tIns="45720" rIns="0" bIns="0" rtlCol="0">
            <a:noAutofit/>
          </a:bodyPr>
          <a:lstStyle>
            <a:lvl1pPr marL="0" indent="0" algn="l" defTabSz="914400" rtl="0" eaLnBrk="1" latinLnBrk="0" hangingPunct="1">
              <a:lnSpc>
                <a:spcPct val="100000"/>
              </a:lnSpc>
              <a:spcBef>
                <a:spcPts val="1000"/>
              </a:spcBef>
              <a:buFont typeface="Sage Text" panose="02010503040201060103" pitchFamily="50" charset="0"/>
              <a:buNone/>
              <a:defRPr lang="en-US" sz="1600" b="1" i="0" kern="1200">
                <a:solidFill>
                  <a:schemeClr val="tx2"/>
                </a:solidFill>
                <a:latin typeface="Sage Text" panose="02010503040201060103" pitchFamily="2" charset="77"/>
                <a:ea typeface="+mn-ea"/>
                <a:cs typeface="+mn-cs"/>
              </a:defRPr>
            </a:lvl1pPr>
            <a:lvl2pPr marL="457200" indent="0" algn="ctr" defTabSz="914400" rtl="0" eaLnBrk="1" latinLnBrk="0" hangingPunct="1">
              <a:lnSpc>
                <a:spcPct val="100000"/>
              </a:lnSpc>
              <a:spcBef>
                <a:spcPts val="500"/>
              </a:spcBef>
              <a:buFont typeface="Sage Text" panose="02010503040201060103" pitchFamily="50" charset="0"/>
              <a:buNone/>
              <a:defRPr lang="en-US" sz="2000" b="0" i="0" kern="1200">
                <a:solidFill>
                  <a:schemeClr val="bg1"/>
                </a:solidFill>
                <a:latin typeface="Sage Text" panose="02010503040201060103" pitchFamily="2" charset="77"/>
                <a:ea typeface="+mn-ea"/>
                <a:cs typeface="+mn-cs"/>
              </a:defRPr>
            </a:lvl2pPr>
            <a:lvl3pPr marL="914400" indent="0" algn="ctr" defTabSz="914400" rtl="0" eaLnBrk="1" latinLnBrk="0" hangingPunct="1">
              <a:lnSpc>
                <a:spcPct val="100000"/>
              </a:lnSpc>
              <a:spcBef>
                <a:spcPts val="500"/>
              </a:spcBef>
              <a:buFont typeface="Sage Text" panose="02010503040201060103" pitchFamily="50" charset="0"/>
              <a:buNone/>
              <a:defRPr lang="en-US" sz="1800" b="0" i="0" kern="1200">
                <a:solidFill>
                  <a:schemeClr val="bg1"/>
                </a:solidFill>
                <a:latin typeface="Sage Text" panose="02010503040201060103" pitchFamily="2" charset="77"/>
                <a:ea typeface="+mn-ea"/>
                <a:cs typeface="+mn-cs"/>
              </a:defRPr>
            </a:lvl3pPr>
            <a:lvl4pPr marL="1371600" indent="0" algn="ctr" defTabSz="914400" rtl="0" eaLnBrk="1" latinLnBrk="0" hangingPunct="1">
              <a:lnSpc>
                <a:spcPct val="100000"/>
              </a:lnSpc>
              <a:spcBef>
                <a:spcPts val="500"/>
              </a:spcBef>
              <a:buFont typeface="Sage Text" panose="02010503040201060103" pitchFamily="50" charset="0"/>
              <a:buNone/>
              <a:defRPr lang="en-US" sz="1600" b="0" i="0" kern="1200">
                <a:solidFill>
                  <a:schemeClr val="bg1"/>
                </a:solidFill>
                <a:latin typeface="Sage Text" panose="02010503040201060103" pitchFamily="2" charset="77"/>
                <a:ea typeface="+mn-ea"/>
                <a:cs typeface="+mn-cs"/>
              </a:defRPr>
            </a:lvl4pPr>
            <a:lvl5pPr marL="1828800" indent="0" algn="ctr" defTabSz="914400" rtl="0" eaLnBrk="1" latinLnBrk="0" hangingPunct="1">
              <a:lnSpc>
                <a:spcPct val="100000"/>
              </a:lnSpc>
              <a:spcBef>
                <a:spcPts val="500"/>
              </a:spcBef>
              <a:buFont typeface="Sage Text" panose="02010503040201060103" pitchFamily="50" charset="0"/>
              <a:buNone/>
              <a:defRPr lang="en-US" sz="1600" b="0" i="0" kern="1200">
                <a:solidFill>
                  <a:schemeClr val="bg1"/>
                </a:solidFill>
                <a:latin typeface="Sage Text" panose="02010503040201060103" pitchFamily="2" charset="77"/>
                <a:ea typeface="+mn-ea"/>
                <a:cs typeface="+mn-cs"/>
              </a:defRPr>
            </a:lvl5pPr>
            <a:lvl6pPr marL="22860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Sage Text" panose="02010503040201060103" pitchFamily="50" charset="0"/>
              <a:buNone/>
              <a:defRPr sz="1600" kern="1200">
                <a:solidFill>
                  <a:schemeClr val="tx1"/>
                </a:solidFill>
                <a:latin typeface="+mn-lt"/>
                <a:ea typeface="+mn-ea"/>
                <a:cs typeface="+mn-cs"/>
              </a:defRPr>
            </a:lvl9pPr>
          </a:lstStyle>
          <a:p>
            <a:r>
              <a:rPr lang="en-US" sz="2400" b="0" dirty="0"/>
              <a:t>Excellence is a Habit</a:t>
            </a:r>
          </a:p>
        </p:txBody>
      </p:sp>
    </p:spTree>
    <p:extLst>
      <p:ext uri="{BB962C8B-B14F-4D97-AF65-F5344CB8AC3E}">
        <p14:creationId xmlns:p14="http://schemas.microsoft.com/office/powerpoint/2010/main" val="3023662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Standards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Excellence is a habit, not an act</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6</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8" name="TextBox 7">
            <a:extLst>
              <a:ext uri="{FF2B5EF4-FFF2-40B4-BE49-F238E27FC236}">
                <a16:creationId xmlns:a16="http://schemas.microsoft.com/office/drawing/2014/main" id="{0D3F61F3-240B-E77C-A6C8-EFD63CB17B58}"/>
              </a:ext>
            </a:extLst>
          </p:cNvPr>
          <p:cNvSpPr txBox="1"/>
          <p:nvPr/>
        </p:nvSpPr>
        <p:spPr>
          <a:xfrm>
            <a:off x="7666833" y="2552216"/>
            <a:ext cx="3925772" cy="3631763"/>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dirty="0">
                <a:ln/>
              </a:rPr>
              <a:t>How to do things right instead of doing things over?</a:t>
            </a:r>
          </a:p>
          <a:p>
            <a:pPr marL="342900" indent="-342900">
              <a:lnSpc>
                <a:spcPct val="150000"/>
              </a:lnSpc>
              <a:buFont typeface="Arial" panose="020B0604020202020204" pitchFamily="34" charset="0"/>
              <a:buChar char="•"/>
            </a:pPr>
            <a:r>
              <a:rPr lang="en-US" dirty="0">
                <a:ln/>
              </a:rPr>
              <a:t>How do we have time to do something over, but not enough time the first time?</a:t>
            </a:r>
          </a:p>
          <a:p>
            <a:pPr marL="342900" indent="-342900">
              <a:lnSpc>
                <a:spcPct val="150000"/>
              </a:lnSpc>
              <a:buFont typeface="Arial" panose="020B0604020202020204" pitchFamily="34" charset="0"/>
              <a:buChar char="•"/>
            </a:pPr>
            <a:r>
              <a:rPr lang="en-US" dirty="0">
                <a:ln/>
              </a:rPr>
              <a:t>What are the repercussions for not doing it right the first time?</a:t>
            </a:r>
          </a:p>
          <a:p>
            <a:pPr marL="342900" indent="-342900">
              <a:lnSpc>
                <a:spcPct val="150000"/>
              </a:lnSpc>
              <a:buFont typeface="Arial" panose="020B0604020202020204" pitchFamily="34" charset="0"/>
              <a:buChar char="•"/>
            </a:pPr>
            <a:r>
              <a:rPr lang="en-US" dirty="0">
                <a:ln/>
              </a:rPr>
              <a:t>Excellence Breeds Excellence</a:t>
            </a:r>
          </a:p>
          <a:p>
            <a:pPr marL="342797" indent="-342797">
              <a:buFont typeface="Arial" panose="020B0604020202020204" pitchFamily="34" charset="0"/>
              <a:buChar char="•"/>
            </a:pPr>
            <a:endParaRPr lang="en-US" sz="1400" dirty="0"/>
          </a:p>
        </p:txBody>
      </p:sp>
      <p:sp>
        <p:nvSpPr>
          <p:cNvPr id="15" name="TextBox 14">
            <a:extLst>
              <a:ext uri="{FF2B5EF4-FFF2-40B4-BE49-F238E27FC236}">
                <a16:creationId xmlns:a16="http://schemas.microsoft.com/office/drawing/2014/main" id="{FE444F6A-68E9-FAD8-315E-247483FABC0F}"/>
              </a:ext>
            </a:extLst>
          </p:cNvPr>
          <p:cNvSpPr txBox="1"/>
          <p:nvPr/>
        </p:nvSpPr>
        <p:spPr>
          <a:xfrm>
            <a:off x="463076" y="2049858"/>
            <a:ext cx="8217786" cy="800219"/>
          </a:xfrm>
          <a:prstGeom prst="rect">
            <a:avLst/>
          </a:prstGeom>
          <a:noFill/>
        </p:spPr>
        <p:txBody>
          <a:bodyPr wrap="square" rtlCol="0">
            <a:spAutoFit/>
          </a:bodyPr>
          <a:lstStyle/>
          <a:p>
            <a:r>
              <a:rPr lang="en-CA" i="1" dirty="0"/>
              <a:t>“We are what we repeatedly do. Excellence, then, is not an act, but a habit.”</a:t>
            </a:r>
          </a:p>
          <a:p>
            <a:endParaRPr lang="en-CA" sz="1400" dirty="0"/>
          </a:p>
          <a:p>
            <a:r>
              <a:rPr lang="en-CA" sz="1400" dirty="0"/>
              <a:t>-</a:t>
            </a:r>
            <a:r>
              <a:rPr lang="en-CA" sz="1400" b="1" dirty="0"/>
              <a:t>Aristotle</a:t>
            </a:r>
            <a:endParaRPr lang="en-US" sz="1400" b="1" dirty="0"/>
          </a:p>
        </p:txBody>
      </p:sp>
      <p:sp>
        <p:nvSpPr>
          <p:cNvPr id="16" name="TextBox 15">
            <a:extLst>
              <a:ext uri="{FF2B5EF4-FFF2-40B4-BE49-F238E27FC236}">
                <a16:creationId xmlns:a16="http://schemas.microsoft.com/office/drawing/2014/main" id="{9F3EF995-23DA-EBDC-D68A-B27F99868BB0}"/>
              </a:ext>
            </a:extLst>
          </p:cNvPr>
          <p:cNvSpPr txBox="1"/>
          <p:nvPr/>
        </p:nvSpPr>
        <p:spPr>
          <a:xfrm>
            <a:off x="419098" y="3567879"/>
            <a:ext cx="8217786" cy="800219"/>
          </a:xfrm>
          <a:prstGeom prst="rect">
            <a:avLst/>
          </a:prstGeom>
          <a:noFill/>
        </p:spPr>
        <p:txBody>
          <a:bodyPr wrap="square" rtlCol="0">
            <a:spAutoFit/>
          </a:bodyPr>
          <a:lstStyle/>
          <a:p>
            <a:r>
              <a:rPr lang="en-CA" i="1" dirty="0"/>
              <a:t>“If you fail to plan, you are planning to fail.”</a:t>
            </a:r>
          </a:p>
          <a:p>
            <a:endParaRPr lang="en-CA" sz="1400" dirty="0"/>
          </a:p>
          <a:p>
            <a:r>
              <a:rPr lang="en-CA" sz="1400" dirty="0"/>
              <a:t>-</a:t>
            </a:r>
            <a:r>
              <a:rPr lang="en-CA" sz="1400" b="1" dirty="0"/>
              <a:t>Ben Franklin</a:t>
            </a:r>
            <a:endParaRPr lang="en-US" sz="1400" b="1" dirty="0"/>
          </a:p>
        </p:txBody>
      </p:sp>
      <p:sp>
        <p:nvSpPr>
          <p:cNvPr id="17" name="TextBox 16">
            <a:extLst>
              <a:ext uri="{FF2B5EF4-FFF2-40B4-BE49-F238E27FC236}">
                <a16:creationId xmlns:a16="http://schemas.microsoft.com/office/drawing/2014/main" id="{373FA7AB-3CBE-1B0C-7489-568951F7D258}"/>
              </a:ext>
            </a:extLst>
          </p:cNvPr>
          <p:cNvSpPr txBox="1"/>
          <p:nvPr/>
        </p:nvSpPr>
        <p:spPr>
          <a:xfrm>
            <a:off x="463076" y="4914737"/>
            <a:ext cx="8217786" cy="800219"/>
          </a:xfrm>
          <a:prstGeom prst="rect">
            <a:avLst/>
          </a:prstGeom>
          <a:noFill/>
        </p:spPr>
        <p:txBody>
          <a:bodyPr wrap="square" rtlCol="0">
            <a:spAutoFit/>
          </a:bodyPr>
          <a:lstStyle/>
          <a:p>
            <a:r>
              <a:rPr lang="en-CA" i="1" dirty="0"/>
              <a:t>“A goal without a plan is just a dream.”</a:t>
            </a:r>
          </a:p>
          <a:p>
            <a:endParaRPr lang="en-CA" sz="1400" dirty="0"/>
          </a:p>
          <a:p>
            <a:r>
              <a:rPr lang="en-CA" sz="1400" dirty="0"/>
              <a:t>-</a:t>
            </a:r>
            <a:r>
              <a:rPr lang="en-CA" sz="1400" b="1" dirty="0"/>
              <a:t>Unknown</a:t>
            </a:r>
            <a:endParaRPr lang="en-US" sz="1400" b="1" dirty="0"/>
          </a:p>
        </p:txBody>
      </p:sp>
    </p:spTree>
    <p:extLst>
      <p:ext uri="{BB962C8B-B14F-4D97-AF65-F5344CB8AC3E}">
        <p14:creationId xmlns:p14="http://schemas.microsoft.com/office/powerpoint/2010/main" val="4243186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Standards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Failure Demand</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7</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8" name="TextBox 7">
            <a:extLst>
              <a:ext uri="{FF2B5EF4-FFF2-40B4-BE49-F238E27FC236}">
                <a16:creationId xmlns:a16="http://schemas.microsoft.com/office/drawing/2014/main" id="{0D3F61F3-240B-E77C-A6C8-EFD63CB17B58}"/>
              </a:ext>
            </a:extLst>
          </p:cNvPr>
          <p:cNvSpPr txBox="1"/>
          <p:nvPr/>
        </p:nvSpPr>
        <p:spPr>
          <a:xfrm>
            <a:off x="7839506" y="2991603"/>
            <a:ext cx="3925772" cy="303159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dirty="0">
                <a:ln/>
              </a:rPr>
              <a:t>Increased costs</a:t>
            </a:r>
          </a:p>
          <a:p>
            <a:pPr marL="342900" indent="-342900">
              <a:lnSpc>
                <a:spcPct val="150000"/>
              </a:lnSpc>
              <a:buFont typeface="Arial" panose="020B0604020202020204" pitchFamily="34" charset="0"/>
              <a:buChar char="•"/>
            </a:pPr>
            <a:r>
              <a:rPr lang="en-US" dirty="0">
                <a:ln/>
              </a:rPr>
              <a:t>More work in the long run</a:t>
            </a:r>
          </a:p>
          <a:p>
            <a:pPr marL="342900" indent="-342900">
              <a:lnSpc>
                <a:spcPct val="150000"/>
              </a:lnSpc>
              <a:buFont typeface="Arial" panose="020B0604020202020204" pitchFamily="34" charset="0"/>
              <a:buChar char="•"/>
            </a:pPr>
            <a:r>
              <a:rPr lang="en-US" dirty="0">
                <a:ln/>
              </a:rPr>
              <a:t>Affects customer satisfaction</a:t>
            </a:r>
          </a:p>
          <a:p>
            <a:pPr marL="800100" lvl="1" indent="-342900">
              <a:lnSpc>
                <a:spcPct val="150000"/>
              </a:lnSpc>
              <a:buFont typeface="Arial" panose="020B0604020202020204" pitchFamily="34" charset="0"/>
              <a:buChar char="•"/>
            </a:pPr>
            <a:r>
              <a:rPr lang="en-US" sz="1600" dirty="0">
                <a:ln/>
              </a:rPr>
              <a:t>Overall </a:t>
            </a:r>
          </a:p>
          <a:p>
            <a:pPr marL="800100" lvl="1" indent="-342900">
              <a:lnSpc>
                <a:spcPct val="150000"/>
              </a:lnSpc>
              <a:buFont typeface="Arial" panose="020B0604020202020204" pitchFamily="34" charset="0"/>
              <a:buChar char="•"/>
            </a:pPr>
            <a:r>
              <a:rPr lang="en-US" sz="1600" dirty="0">
                <a:ln/>
              </a:rPr>
              <a:t>Loyalty</a:t>
            </a:r>
          </a:p>
          <a:p>
            <a:pPr marL="800100" lvl="1" indent="-342900">
              <a:lnSpc>
                <a:spcPct val="150000"/>
              </a:lnSpc>
              <a:buFont typeface="Arial" panose="020B0604020202020204" pitchFamily="34" charset="0"/>
              <a:buChar char="•"/>
            </a:pPr>
            <a:r>
              <a:rPr lang="en-US" sz="1600" dirty="0">
                <a:ln/>
              </a:rPr>
              <a:t>Cognitive</a:t>
            </a:r>
          </a:p>
          <a:p>
            <a:pPr marL="800100" lvl="1" indent="-342900">
              <a:lnSpc>
                <a:spcPct val="150000"/>
              </a:lnSpc>
              <a:buFont typeface="Arial" panose="020B0604020202020204" pitchFamily="34" charset="0"/>
              <a:buChar char="•"/>
            </a:pPr>
            <a:r>
              <a:rPr lang="en-US" sz="1600" dirty="0">
                <a:ln/>
              </a:rPr>
              <a:t>Behavior</a:t>
            </a:r>
            <a:endParaRPr lang="en-US" sz="1600" b="1" dirty="0">
              <a:ln/>
              <a:solidFill>
                <a:srgbClr val="C6BEB8"/>
              </a:solidFill>
            </a:endParaRPr>
          </a:p>
          <a:p>
            <a:pPr marL="342797" indent="-342797">
              <a:buFont typeface="Arial" panose="020B0604020202020204" pitchFamily="34" charset="0"/>
              <a:buChar char="•"/>
            </a:pPr>
            <a:endParaRPr lang="en-US" sz="1400" dirty="0"/>
          </a:p>
        </p:txBody>
      </p:sp>
      <p:sp>
        <p:nvSpPr>
          <p:cNvPr id="15" name="TextBox 14">
            <a:extLst>
              <a:ext uri="{FF2B5EF4-FFF2-40B4-BE49-F238E27FC236}">
                <a16:creationId xmlns:a16="http://schemas.microsoft.com/office/drawing/2014/main" id="{FE444F6A-68E9-FAD8-315E-247483FABC0F}"/>
              </a:ext>
            </a:extLst>
          </p:cNvPr>
          <p:cNvSpPr txBox="1"/>
          <p:nvPr/>
        </p:nvSpPr>
        <p:spPr>
          <a:xfrm>
            <a:off x="411479" y="3708743"/>
            <a:ext cx="4358306" cy="800219"/>
          </a:xfrm>
          <a:prstGeom prst="rect">
            <a:avLst/>
          </a:prstGeom>
          <a:noFill/>
        </p:spPr>
        <p:txBody>
          <a:bodyPr wrap="square" rtlCol="0">
            <a:spAutoFit/>
          </a:bodyPr>
          <a:lstStyle/>
          <a:p>
            <a:r>
              <a:rPr lang="en-CA" i="1" dirty="0"/>
              <a:t>“You can pay me now or pay me later.”</a:t>
            </a:r>
          </a:p>
          <a:p>
            <a:endParaRPr lang="en-CA" sz="1400" dirty="0"/>
          </a:p>
          <a:p>
            <a:r>
              <a:rPr lang="en-CA" sz="1400" dirty="0"/>
              <a:t>-</a:t>
            </a:r>
            <a:r>
              <a:rPr lang="en-CA" sz="1400" b="1" dirty="0"/>
              <a:t>FRAM Oil Filters</a:t>
            </a:r>
            <a:endParaRPr lang="en-US" sz="1400" b="1" dirty="0"/>
          </a:p>
        </p:txBody>
      </p:sp>
      <p:sp>
        <p:nvSpPr>
          <p:cNvPr id="17" name="TextBox 16">
            <a:extLst>
              <a:ext uri="{FF2B5EF4-FFF2-40B4-BE49-F238E27FC236}">
                <a16:creationId xmlns:a16="http://schemas.microsoft.com/office/drawing/2014/main" id="{373FA7AB-3CBE-1B0C-7489-568951F7D258}"/>
              </a:ext>
            </a:extLst>
          </p:cNvPr>
          <p:cNvSpPr txBox="1"/>
          <p:nvPr/>
        </p:nvSpPr>
        <p:spPr>
          <a:xfrm>
            <a:off x="463076" y="4914737"/>
            <a:ext cx="8217786" cy="800219"/>
          </a:xfrm>
          <a:prstGeom prst="rect">
            <a:avLst/>
          </a:prstGeom>
          <a:noFill/>
        </p:spPr>
        <p:txBody>
          <a:bodyPr wrap="square" rtlCol="0">
            <a:spAutoFit/>
          </a:bodyPr>
          <a:lstStyle/>
          <a:p>
            <a:r>
              <a:rPr lang="en-CA" i="1" dirty="0"/>
              <a:t>“Laziness means more work in the long run.”</a:t>
            </a:r>
          </a:p>
          <a:p>
            <a:endParaRPr lang="en-CA" sz="1400" dirty="0"/>
          </a:p>
          <a:p>
            <a:r>
              <a:rPr lang="en-CA" sz="1400" dirty="0"/>
              <a:t>-</a:t>
            </a:r>
            <a:r>
              <a:rPr lang="en-CA" sz="1400" b="1" dirty="0"/>
              <a:t>CS Lewis</a:t>
            </a:r>
            <a:endParaRPr lang="en-US" sz="1400" b="1" dirty="0"/>
          </a:p>
        </p:txBody>
      </p:sp>
      <p:sp>
        <p:nvSpPr>
          <p:cNvPr id="10" name="TextBox 9">
            <a:extLst>
              <a:ext uri="{FF2B5EF4-FFF2-40B4-BE49-F238E27FC236}">
                <a16:creationId xmlns:a16="http://schemas.microsoft.com/office/drawing/2014/main" id="{03F3DA62-7F04-83A9-9D1B-11E52F4841DB}"/>
              </a:ext>
            </a:extLst>
          </p:cNvPr>
          <p:cNvSpPr txBox="1"/>
          <p:nvPr/>
        </p:nvSpPr>
        <p:spPr>
          <a:xfrm>
            <a:off x="411479" y="1948752"/>
            <a:ext cx="8217786" cy="1354217"/>
          </a:xfrm>
          <a:prstGeom prst="rect">
            <a:avLst/>
          </a:prstGeom>
          <a:noFill/>
        </p:spPr>
        <p:txBody>
          <a:bodyPr wrap="square" rtlCol="0">
            <a:spAutoFit/>
          </a:bodyPr>
          <a:lstStyle/>
          <a:p>
            <a:r>
              <a:rPr lang="en-CA" i="1" dirty="0"/>
              <a:t>Failure demand is a systems concept used in service organizations first discovered and articulated by Professor John Seddon as ‘</a:t>
            </a:r>
            <a:r>
              <a:rPr lang="en-CA" b="1" i="1" dirty="0"/>
              <a:t>demand</a:t>
            </a:r>
            <a:r>
              <a:rPr lang="en-CA" i="1" dirty="0"/>
              <a:t> caused by a </a:t>
            </a:r>
            <a:r>
              <a:rPr lang="en-CA" b="1" i="1" dirty="0"/>
              <a:t>failure</a:t>
            </a:r>
            <a:r>
              <a:rPr lang="en-CA" i="1" dirty="0"/>
              <a:t> to do something or do something right for the customer’.</a:t>
            </a:r>
          </a:p>
          <a:p>
            <a:endParaRPr lang="en-CA" sz="1400" dirty="0"/>
          </a:p>
          <a:p>
            <a:r>
              <a:rPr lang="en-CA" sz="1400" dirty="0"/>
              <a:t>-</a:t>
            </a:r>
            <a:r>
              <a:rPr lang="en-CA" sz="1400" b="1" dirty="0"/>
              <a:t>Wikipedia</a:t>
            </a:r>
            <a:endParaRPr lang="en-US" sz="1400" b="1" dirty="0"/>
          </a:p>
        </p:txBody>
      </p:sp>
    </p:spTree>
    <p:extLst>
      <p:ext uri="{BB962C8B-B14F-4D97-AF65-F5344CB8AC3E}">
        <p14:creationId xmlns:p14="http://schemas.microsoft.com/office/powerpoint/2010/main" val="665079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Standards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Let’s Start Now!</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8</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8" name="TextBox 7">
            <a:extLst>
              <a:ext uri="{FF2B5EF4-FFF2-40B4-BE49-F238E27FC236}">
                <a16:creationId xmlns:a16="http://schemas.microsoft.com/office/drawing/2014/main" id="{0D3F61F3-240B-E77C-A6C8-EFD63CB17B58}"/>
              </a:ext>
            </a:extLst>
          </p:cNvPr>
          <p:cNvSpPr txBox="1"/>
          <p:nvPr/>
        </p:nvSpPr>
        <p:spPr>
          <a:xfrm>
            <a:off x="7588333" y="1994228"/>
            <a:ext cx="4465122" cy="3631763"/>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dirty="0">
                <a:ln/>
              </a:rPr>
              <a:t>SWAGs are important</a:t>
            </a:r>
          </a:p>
          <a:p>
            <a:pPr marL="342900" indent="-342900">
              <a:lnSpc>
                <a:spcPct val="150000"/>
              </a:lnSpc>
              <a:buFont typeface="Arial" panose="020B0604020202020204" pitchFamily="34" charset="0"/>
              <a:buChar char="•"/>
            </a:pPr>
            <a:r>
              <a:rPr lang="en-US" dirty="0">
                <a:ln/>
              </a:rPr>
              <a:t>Doing it right the first time </a:t>
            </a:r>
          </a:p>
          <a:p>
            <a:pPr marL="342900" indent="-342900">
              <a:lnSpc>
                <a:spcPct val="150000"/>
              </a:lnSpc>
              <a:buFont typeface="Arial" panose="020B0604020202020204" pitchFamily="34" charset="0"/>
              <a:buChar char="•"/>
            </a:pPr>
            <a:r>
              <a:rPr lang="en-US" dirty="0">
                <a:ln/>
              </a:rPr>
              <a:t>Let’s spend time now and not later</a:t>
            </a:r>
          </a:p>
          <a:p>
            <a:pPr marL="342900" indent="-342900">
              <a:lnSpc>
                <a:spcPct val="150000"/>
              </a:lnSpc>
              <a:buFont typeface="Arial" panose="020B0604020202020204" pitchFamily="34" charset="0"/>
              <a:buChar char="•"/>
            </a:pPr>
            <a:r>
              <a:rPr lang="en-US" dirty="0">
                <a:ln/>
              </a:rPr>
              <a:t>Each screen needs to be a showcase</a:t>
            </a:r>
          </a:p>
          <a:p>
            <a:pPr marL="342900" indent="-342900">
              <a:lnSpc>
                <a:spcPct val="150000"/>
              </a:lnSpc>
              <a:buFont typeface="Arial" panose="020B0604020202020204" pitchFamily="34" charset="0"/>
              <a:buChar char="•"/>
            </a:pPr>
            <a:r>
              <a:rPr lang="en-US" dirty="0">
                <a:ln/>
              </a:rPr>
              <a:t>Each project needs to be a showcase</a:t>
            </a:r>
          </a:p>
          <a:p>
            <a:pPr marL="342900" indent="-342900">
              <a:lnSpc>
                <a:spcPct val="150000"/>
              </a:lnSpc>
              <a:buFont typeface="Arial" panose="020B0604020202020204" pitchFamily="34" charset="0"/>
              <a:buChar char="•"/>
            </a:pPr>
            <a:r>
              <a:rPr lang="en-US" dirty="0">
                <a:ln/>
              </a:rPr>
              <a:t>Each developer needs to be proud of their work</a:t>
            </a:r>
          </a:p>
          <a:p>
            <a:pPr marL="342900" indent="-342900">
              <a:lnSpc>
                <a:spcPct val="150000"/>
              </a:lnSpc>
              <a:buFont typeface="Arial" panose="020B0604020202020204" pitchFamily="34" charset="0"/>
              <a:buChar char="•"/>
            </a:pPr>
            <a:r>
              <a:rPr lang="en-US" dirty="0">
                <a:ln/>
              </a:rPr>
              <a:t>Eyes on the prize!</a:t>
            </a:r>
          </a:p>
          <a:p>
            <a:pPr marL="342797" indent="-342797">
              <a:buFont typeface="Arial" panose="020B0604020202020204" pitchFamily="34" charset="0"/>
              <a:buChar char="•"/>
            </a:pPr>
            <a:endParaRPr lang="en-US" sz="1400" dirty="0"/>
          </a:p>
        </p:txBody>
      </p:sp>
      <p:pic>
        <p:nvPicPr>
          <p:cNvPr id="11" name="Picture 10">
            <a:extLst>
              <a:ext uri="{FF2B5EF4-FFF2-40B4-BE49-F238E27FC236}">
                <a16:creationId xmlns:a16="http://schemas.microsoft.com/office/drawing/2014/main" id="{661DA350-E054-5211-B85A-7B4AB5E026BD}"/>
              </a:ext>
            </a:extLst>
          </p:cNvPr>
          <p:cNvPicPr>
            <a:picLocks noChangeAspect="1"/>
          </p:cNvPicPr>
          <p:nvPr/>
        </p:nvPicPr>
        <p:blipFill>
          <a:blip r:embed="rId3"/>
          <a:stretch>
            <a:fillRect/>
          </a:stretch>
        </p:blipFill>
        <p:spPr>
          <a:xfrm>
            <a:off x="502787" y="1734366"/>
            <a:ext cx="6885755" cy="3871096"/>
          </a:xfrm>
          <a:prstGeom prst="rect">
            <a:avLst/>
          </a:prstGeom>
        </p:spPr>
      </p:pic>
    </p:spTree>
    <p:extLst>
      <p:ext uri="{BB962C8B-B14F-4D97-AF65-F5344CB8AC3E}">
        <p14:creationId xmlns:p14="http://schemas.microsoft.com/office/powerpoint/2010/main" val="2767758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Coding Standards</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Documents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9</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Rectangle 11">
            <a:extLst>
              <a:ext uri="{FF2B5EF4-FFF2-40B4-BE49-F238E27FC236}">
                <a16:creationId xmlns:a16="http://schemas.microsoft.com/office/drawing/2014/main" id="{F68F9435-64AC-EA0B-0852-9646A8B36C95}"/>
              </a:ext>
            </a:extLst>
          </p:cNvPr>
          <p:cNvSpPr/>
          <p:nvPr/>
        </p:nvSpPr>
        <p:spPr>
          <a:xfrm>
            <a:off x="678104" y="1633698"/>
            <a:ext cx="10355021" cy="430887"/>
          </a:xfrm>
          <a:prstGeom prst="rect">
            <a:avLst/>
          </a:prstGeom>
          <a:noFill/>
        </p:spPr>
        <p:txBody>
          <a:bodyPr wrap="square" lIns="121920" tIns="60960" rIns="121920" bIns="60960">
            <a:spAutoFit/>
            <a:scene3d>
              <a:camera prst="orthographicFront"/>
              <a:lightRig rig="harsh" dir="t"/>
            </a:scene3d>
            <a:sp3d extrusionH="57150" prstMaterial="matte">
              <a:bevelT w="63500" h="12700" prst="angle"/>
              <a:contourClr>
                <a:schemeClr val="bg1">
                  <a:lumMod val="65000"/>
                </a:schemeClr>
              </a:contourClr>
            </a:sp3d>
          </a:bodyPr>
          <a:lstStyle/>
          <a:p>
            <a:r>
              <a:rPr lang="en-US" sz="2000" dirty="0">
                <a:ln/>
                <a:solidFill>
                  <a:srgbClr val="C6BEB8"/>
                </a:solidFill>
                <a:hlinkClick r:id="rId3"/>
              </a:rPr>
              <a:t>https://github.com/SageNADev/Sage300-SDK/tree/develop/docs/standards</a:t>
            </a:r>
            <a:endParaRPr lang="en-US" sz="2000" dirty="0">
              <a:ln/>
              <a:solidFill>
                <a:srgbClr val="C6BEB8"/>
              </a:solidFill>
            </a:endParaRPr>
          </a:p>
        </p:txBody>
      </p:sp>
      <p:pic>
        <p:nvPicPr>
          <p:cNvPr id="13" name="Picture 12">
            <a:extLst>
              <a:ext uri="{FF2B5EF4-FFF2-40B4-BE49-F238E27FC236}">
                <a16:creationId xmlns:a16="http://schemas.microsoft.com/office/drawing/2014/main" id="{563572A2-6896-DD06-4BC0-644FEBEE7D78}"/>
              </a:ext>
            </a:extLst>
          </p:cNvPr>
          <p:cNvPicPr>
            <a:picLocks noChangeAspect="1"/>
          </p:cNvPicPr>
          <p:nvPr/>
        </p:nvPicPr>
        <p:blipFill>
          <a:blip r:embed="rId4"/>
          <a:stretch>
            <a:fillRect/>
          </a:stretch>
        </p:blipFill>
        <p:spPr>
          <a:xfrm>
            <a:off x="6198920" y="2214552"/>
            <a:ext cx="5095246" cy="3821435"/>
          </a:xfrm>
          <a:prstGeom prst="rect">
            <a:avLst/>
          </a:prstGeom>
        </p:spPr>
      </p:pic>
      <p:pic>
        <p:nvPicPr>
          <p:cNvPr id="14" name="Picture 13">
            <a:extLst>
              <a:ext uri="{FF2B5EF4-FFF2-40B4-BE49-F238E27FC236}">
                <a16:creationId xmlns:a16="http://schemas.microsoft.com/office/drawing/2014/main" id="{51138391-B4B0-C9C9-A2C0-01DB7B634815}"/>
              </a:ext>
            </a:extLst>
          </p:cNvPr>
          <p:cNvPicPr>
            <a:picLocks noChangeAspect="1"/>
          </p:cNvPicPr>
          <p:nvPr/>
        </p:nvPicPr>
        <p:blipFill>
          <a:blip r:embed="rId5"/>
          <a:stretch>
            <a:fillRect/>
          </a:stretch>
        </p:blipFill>
        <p:spPr>
          <a:xfrm>
            <a:off x="419098" y="2214552"/>
            <a:ext cx="5212207" cy="3821435"/>
          </a:xfrm>
          <a:prstGeom prst="rect">
            <a:avLst/>
          </a:prstGeom>
        </p:spPr>
      </p:pic>
    </p:spTree>
    <p:extLst>
      <p:ext uri="{BB962C8B-B14F-4D97-AF65-F5344CB8AC3E}">
        <p14:creationId xmlns:p14="http://schemas.microsoft.com/office/powerpoint/2010/main" val="3524799610"/>
      </p:ext>
    </p:extLst>
  </p:cSld>
  <p:clrMapOvr>
    <a:masterClrMapping/>
  </p:clrMapOvr>
</p:sld>
</file>

<file path=ppt/theme/theme1.xml><?xml version="1.0" encoding="utf-8"?>
<a:theme xmlns:a="http://schemas.openxmlformats.org/drawingml/2006/main" name="SAGE 2023 MASTER">
  <a:themeElements>
    <a:clrScheme name="Sage 2023 1">
      <a:dk1>
        <a:srgbClr val="000000"/>
      </a:dk1>
      <a:lt1>
        <a:srgbClr val="FFFFFF"/>
      </a:lt1>
      <a:dk2>
        <a:srgbClr val="00D639"/>
      </a:dk2>
      <a:lt2>
        <a:srgbClr val="FFFFFF"/>
      </a:lt2>
      <a:accent1>
        <a:srgbClr val="00A65C"/>
      </a:accent1>
      <a:accent2>
        <a:srgbClr val="006361"/>
      </a:accent2>
      <a:accent3>
        <a:srgbClr val="00283F"/>
      </a:accent3>
      <a:accent4>
        <a:srgbClr val="491828"/>
      </a:accent4>
      <a:accent5>
        <a:srgbClr val="A13828"/>
      </a:accent5>
      <a:accent6>
        <a:srgbClr val="E98709"/>
      </a:accent6>
      <a:hlink>
        <a:srgbClr val="00A02B"/>
      </a:hlink>
      <a:folHlink>
        <a:srgbClr val="00D639"/>
      </a:folHlink>
    </a:clrScheme>
    <a:fontScheme name="Sage New Brand_Mar2022">
      <a:majorFont>
        <a:latin typeface="Sage Headline Black"/>
        <a:ea typeface=""/>
        <a:cs typeface=""/>
      </a:majorFont>
      <a:minorFont>
        <a:latin typeface="Sage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8100" cap="rnd">
          <a:solidFill>
            <a:schemeClr val="tx2"/>
          </a:solidFill>
          <a:round/>
        </a:ln>
      </a:spPr>
      <a:bodyPr rtlCol="0" anchor="ctr"/>
      <a:lstStyle>
        <a:defPPr algn="ctr">
          <a:defRPr sz="1200" b="1" dirty="0" err="1">
            <a:solidFill>
              <a:schemeClr val="tx1"/>
            </a:solidFill>
            <a:latin typeface="Sage Text" panose="02010503040201060103" pitchFamily="2" charset="77"/>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tx2"/>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600" b="0" i="0" dirty="0" err="1" smtClean="0">
            <a:solidFill>
              <a:schemeClr val="tx1"/>
            </a:solidFill>
            <a:latin typeface="Sage Text" panose="02010503040201060103" pitchFamily="2" charset="77"/>
          </a:defRPr>
        </a:defPPr>
      </a:lstStyle>
    </a:txDef>
  </a:objectDefaults>
  <a:extraClrSchemeLst/>
  <a:extLst>
    <a:ext uri="{05A4C25C-085E-4340-85A3-A5531E510DB2}">
      <thm15:themeFamily xmlns:thm15="http://schemas.microsoft.com/office/thememl/2012/main" name="Presentation6" id="{887E5751-22BF-A741-9C00-54FC8ABFD4F4}" vid="{BD78E863-6051-D349-A0FE-C58B89228BE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Sage Text"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2198</TotalTime>
  <Words>5158</Words>
  <Application>Microsoft Office PowerPoint</Application>
  <PresentationFormat>Widescreen</PresentationFormat>
  <Paragraphs>518</Paragraphs>
  <Slides>34</Slides>
  <Notes>32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Sage Headline Black</vt:lpstr>
      <vt:lpstr>Sage Text</vt:lpstr>
      <vt:lpstr>Sage Text Light</vt:lpstr>
      <vt:lpstr>SAGE 2023 MASTER</vt:lpstr>
      <vt:lpstr>Sage 300  Standards &amp; Patterns Code Reviews</vt:lpstr>
      <vt:lpstr>Table of contents</vt:lpstr>
      <vt:lpstr>Improbability Principal</vt:lpstr>
      <vt:lpstr>Improbability Principal</vt:lpstr>
      <vt:lpstr>Coding Standards</vt:lpstr>
      <vt:lpstr>Coding Standards</vt:lpstr>
      <vt:lpstr>Coding Standards</vt:lpstr>
      <vt:lpstr>Coding Standards</vt:lpstr>
      <vt:lpstr>Coding Standards</vt:lpstr>
      <vt:lpstr>Coding Standards</vt:lpstr>
      <vt:lpstr>Coding Patterns</vt:lpstr>
      <vt:lpstr>Coding Patterns</vt:lpstr>
      <vt:lpstr>Coding Patterns</vt:lpstr>
      <vt:lpstr>Coding Patterns</vt:lpstr>
      <vt:lpstr>Coding Patterns</vt:lpstr>
      <vt:lpstr>Coding Patterns</vt:lpstr>
      <vt:lpstr>Coding Patterns</vt:lpstr>
      <vt:lpstr>Coding Patterns</vt:lpstr>
      <vt:lpstr>Coding Patterns</vt:lpstr>
      <vt:lpstr>Code Reviews</vt:lpstr>
      <vt:lpstr>Code Reviews</vt:lpstr>
      <vt:lpstr>Code Reviews</vt:lpstr>
      <vt:lpstr>Code Reviews</vt:lpstr>
      <vt:lpstr>Code Reviews</vt:lpstr>
      <vt:lpstr>Code Reviews</vt:lpstr>
      <vt:lpstr>Code Reviews</vt:lpstr>
      <vt:lpstr>Code Reviews</vt:lpstr>
      <vt:lpstr>Code Reviews</vt:lpstr>
      <vt:lpstr>Code Reviews</vt:lpstr>
      <vt:lpstr>Code Reviews</vt:lpstr>
      <vt:lpstr>Code Reviews</vt:lpstr>
      <vt:lpstr>Code Reviews</vt:lpstr>
      <vt:lpstr>Code Reviews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Sage brand PowerPoint template</dc:title>
  <dc:creator>DeForest, Jennifer</dc:creator>
  <cp:lastModifiedBy>Thomas, John</cp:lastModifiedBy>
  <cp:revision>45</cp:revision>
  <cp:lastPrinted>2022-12-16T14:25:32Z</cp:lastPrinted>
  <dcterms:created xsi:type="dcterms:W3CDTF">2023-01-20T23:04:46Z</dcterms:created>
  <dcterms:modified xsi:type="dcterms:W3CDTF">2023-04-14T15:49:18Z</dcterms:modified>
</cp:coreProperties>
</file>

<file path=docProps/thumbnail.jpeg>
</file>